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7"/>
  </p:notesMasterIdLst>
  <p:handoutMasterIdLst>
    <p:handoutMasterId r:id="rId28"/>
  </p:handoutMasterIdLst>
  <p:sldIdLst>
    <p:sldId id="339" r:id="rId5"/>
    <p:sldId id="342" r:id="rId6"/>
    <p:sldId id="343" r:id="rId7"/>
    <p:sldId id="326" r:id="rId8"/>
    <p:sldId id="334" r:id="rId9"/>
    <p:sldId id="318" r:id="rId10"/>
    <p:sldId id="340" r:id="rId11"/>
    <p:sldId id="331" r:id="rId12"/>
    <p:sldId id="336" r:id="rId13"/>
    <p:sldId id="321" r:id="rId14"/>
    <p:sldId id="337" r:id="rId15"/>
    <p:sldId id="338" r:id="rId16"/>
    <p:sldId id="322" r:id="rId17"/>
    <p:sldId id="329" r:id="rId18"/>
    <p:sldId id="332" r:id="rId19"/>
    <p:sldId id="323" r:id="rId20"/>
    <p:sldId id="328" r:id="rId21"/>
    <p:sldId id="324" r:id="rId22"/>
    <p:sldId id="327" r:id="rId23"/>
    <p:sldId id="333" r:id="rId24"/>
    <p:sldId id="325" r:id="rId25"/>
    <p:sldId id="34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1AE6"/>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32357D-AD71-CED5-075A-52A1998A7B88}" v="1" dt="2024-12-16T19:05:23.7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78"/>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12/17/2024</a:t>
            </a:fld>
            <a:endParaRPr lang="en-US"/>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06T09:40:59.075"/>
    </inkml:context>
    <inkml:brush xml:id="br0">
      <inkml:brushProperty name="width" value="0.1" units="cm"/>
      <inkml:brushProperty name="height" value="0.1" units="cm"/>
      <inkml:brushProperty name="color" value="#33CCFF"/>
    </inkml:brush>
  </inkml:definitions>
  <inkml:trace contextRef="#ctx0" brushRef="#br0">20452 13939 16383 0 0,'0'-5'0'0'0,"5"-1"0"0"0,1-4 0 0 0,5-1 0 0 0,4 1 0 0 0,1-1 0 0 0,1-5 0 0 0,-1-3 0 0 0,1 1 0 0 0,-3-1 0 0 0,1 3 0 0 0,-2-1 0 0 0,-3-2 0 0 0,2 2 0 0 0,-2 0 0 0 0,2-3 0 0 0,0-2 0 0 0,1 3 0 0 0,0-1 0 0 0,1 4 0 0 0,-1 0 0 0 0,-3-3 0 0 0,2 3 0 0 0,-2-1 0 0 0,-2-3 0 0 0,2 3 0 0 0,0-1 0 0 0,-3-1 0 0 0,3 1 0 0 0,0 0 0 0 0,2-2 0 0 0,0-2 0 0 0,-3-2 0 0 0,2-2 0 0 0,-1 0 0 0 0,-2-2 0 0 0,-2 0 0 0 0,2 0 0 0 0,0 1 0 0 0,-1-1 0 0 0,-3 0 0 0 0,-1 0 0 0 0,4 5 0 0 0,0 2 0 0 0,-1 0 0 0 0,-2-2 0 0 0,4 4 0 0 0,0-1 0 0 0,-1 0 0 0 0,-2-2 0 0 0,-2-2 0 0 0,-1-7 0 0 0,-1-1 0 0 0,-1-2 0 0 0,4 7 0 0 0,2 1 0 0 0,0 2 0 0 0,-2 0 0 0 0,-1 0 0 0 0,-1-2 0 0 0,-1 0 0 0 0,0-1 0 0 0,3 4 0 0 0,2 2 0 0 0,0-1 0 0 0,-1 0 0 0 0,-2-3 0 0 0,-1 0 0 0 0,-1-2 0 0 0,4 0 0 0 0,1 0 0 0 0,0-1 0 0 0,-2 0 0 0 0,0 1 0 0 0,-3-1 0 0 0,0 0 0 0 0,0 1 0 0 0,-1-1 0 0 0,0 1 0 0 0,4-1 0 0 0,2 1 0 0 0,0-1 0 0 0,-2 1 0 0 0,0-1 0 0 0,-2-4 0 0 0,-1-2 0 0 0,-1-4 0 0 0,0 0 0 0 0,0 1 0 0 0,0 3 0 0 0,0 2 0 0 0,-1 2 0 0 0,1 1 0 0 0,0 1 0 0 0,0 1 0 0 0,0-5 0 0 0,0-1 0 0 0,0-5 0 0 0,0 0 0 0 0,5 2 0 0 0,1 1 0 0 0,0 3 0 0 0,-1 2 0 0 0,-2 2 0 0 0,-1-5 0 0 0,-1 0 0 0 0,0 0 0 0 0,-1 1 0 0 0,0 1 0 0 0,-1 2 0 0 0,1-4 0 0 0,0-1 0 0 0,0 1 0 0 0,0 1 0 0 0,0 1 0 0 0,-1 2 0 0 0,1 0 0 0 0,0 1 0 0 0,1 1 0 0 0,-1 0 0 0 0,0 0 0 0 0,0-1 0 0 0,0 1 0 0 0,0 0 0 0 0,0-1 0 0 0,0 1 0 0 0,0-1 0 0 0,0 1 0 0 0,0-1 0 0 0,0 1 0 0 0,0-1 0 0 0,0 1 0 0 0,4-1 0 0 0,2 1 0 0 0,0-1 0 0 0,-1 1 0 0 0,-1-5 0 0 0,-2-2 0 0 0,3-4 0 0 0,2-1 0 0 0,-1 3 0 0 0,-1 1 0 0 0,-2 3 0 0 0,-1 2 0 0 0,-1 2 0 0 0,-1 0 0 0 0,0 1 0 0 0,-1 0 0 0 0,1 0 0 0 0,0-1 0 0 0,0 1 0 0 0,4 5 0 0 0,2-4 0 0 0,0-2 0 0 0,-1-1 0 0 0,-2 1 0 0 0,0-1 0 0 0,-2 0 0 0 0,-1 1 0 0 0,0 0 0 0 0,0 0 0 0 0,0 1 0 0 0,-1-1 0 0 0,1 1 0 0 0,0 0 0 0 0,0-1 0 0 0,5 5 0 0 0,1 2 0 0 0,0 0 0 0 0,-1-2 0 0 0,-2-1 0 0 0,-1-2 0 0 0,-1 0 0 0 0,0-1 0 0 0,-1 0 0 0 0,0-1 0 0 0,-1 0 0 0 0,6 0 0 0 0,1 1 0 0 0,-1-1 0 0 0,0 0 0 0 0,-2 1 0 0 0,4 4 0 0 0,1-3 0 0 0,-2-2 0 0 0,-1 0 0 0 0,-2-1 0 0 0,-1 0 0 0 0,-1 1 0 0 0,-1-1 0 0 0,0 2 0 0 0,0-1 0 0 0,4 0 0 0 0,2-4 0 0 0,0-2 0 0 0,-2 1 0 0 0,-1 1 0 0 0,0 1 0 0 0,-2 1 0 0 0,-1 2 0 0 0,5 0 0 0 0,1 0 0 0 0,0 1 0 0 0,-2 0 0 0 0,-1 0 0 0 0,-1-1 0 0 0,-1 1 0 0 0,0 0 0 0 0,-1-1 0 0 0,-1 1 0 0 0,1-1 0 0 0,5-4 0 0 0,1-2 0 0 0,-1 1 0 0 0,0-4 0 0 0,-2 0 0 0 0,0 1 0 0 0,-2-2 0 0 0,-1-4 0 0 0,0 0 0 0 0,0 3 0 0 0,4-1 0 0 0,2 1 0 0 0,0-2 0 0 0,-1 1 0 0 0,-2-1 0 0 0,4 0 0 0 0,0-1 0 0 0,-1 2 0 0 0,-1 3 0 0 0,-2 2 0 0 0,-1-1 0 0 0,-1 0 0 0 0,-1 2 0 0 0,0 2 0 0 0,0 2 0 0 0,0 1 0 0 0,-1 1 0 0 0,6 0 0 0 0,1-3 0 0 0,0-3 0 0 0,-2 1 0 0 0,5 1 0 0 0,-1 2 0 0 0,-1 0 0 0 0,-2 2 0 0 0,-1 0 0 0 0,-2 0 0 0 0,3 5 0 0 0,1 2 0 0 0,0 0 0 0 0,-1-6 0 0 0,2-3 0 0 0,1-1 0 0 0,-1-1 0 0 0,3-3 0 0 0,-1 0 0 0 0,4 4 0 0 0,-1 0 0 0 0,-3 0 0 0 0,-2 0 0 0 0,2 1 0 0 0,-1 1 0 0 0,-1 1 0 0 0,-2-5 0 0 0,3 4 0 0 0,-1 2 0 0 0,5 1 0 0 0,-1 0 0 0 0,2 4 0 0 0,0 2 0 0 0,2 4 0 0 0,-2 0 0 0 0,2 3 0 0 0,3 3 0 0 0,3 4 0 0 0,-2-2 0 0 0,0 0 0 0 0,2 2 0 0 0,-2-3 0 0 0,-1 0 0 0 0,2 2 0 0 0,2 2 0 0 0,2 1 0 0 0,2 2 0 0 0,1 1 0 0 0,0 1 0 0 0,1 1 0 0 0,-5 4 0 0 0,-1 1 0 0 0,-5 5 0 0 0,0 0 0 0 0,-4 4 0 0 0,2-2 0 0 0,-3 2 0 0 0,-3 3 0 0 0,-3 4 0 0 0,3-3 0 0 0,-2 0 0 0 0,0 3 0 0 0,-3 1 0 0 0,4-3 0 0 0,-1-1 0 0 0,5-2 0 0 0,-1-1 0 0 0,-2 3 0 0 0,-3 1 0 0 0,3-1 0 0 0,0 0 0 0 0,-2 2 0 0 0,2 1 0 0 0,0 3 0 0 0,-1 1 0 0 0,2 0 0 0 0,4 2 0 0 0,0 0 0 0 0,-2-1 0 0 0,1 1 0 0 0,-2 0 0 0 0,-2 0 0 0 0,2-5 0 0 0,-2-2 0 0 0,-1 1 0 0 0,2-4 0 0 0,-1 0 0 0 0,-1 1 0 0 0,2-2 0 0 0,-1 0 0 0 0,-1 3 0 0 0,2-3 0 0 0,0 1 0 0 0,-2 1 0 0 0,-3 3 0 0 0,3-2 0 0 0,0-1 0 0 0,-1 2 0 0 0,2 2 0 0 0,1 1 0 0 0,-3 2 0 0 0,3 1 0 0 0,0 0 0 0 0,-2 1 0 0 0,2-5 0 0 0,0-1 0 0 0,-3 0 0 0 0,-1 1 0 0 0,2 1 0 0 0,0 1 0 0 0,-1 2 0 0 0,-2 0 0 0 0,2-5 0 0 0,1 0 0 0 0,-1 0 0 0 0,-2 1 0 0 0,2 1 0 0 0,1 1 0 0 0,-1 2 0 0 0,3-5 0 0 0,-1 0 0 0 0,-1-1 0 0 0,-3 2 0 0 0,4 2 0 0 0,-1 0 0 0 0,-1 2 0 0 0,-3 0 0 0 0,4 0 0 0 0,0 1 0 0 0,-1 0 0 0 0,-2 0 0 0 0,2-1 0 0 0,1 1 0 0 0,4 0 0 0 0,-1-1 0 0 0,-2 1 0 0 0,-2-1 0 0 0,-3 1 0 0 0,3-1 0 0 0,0 0 0 0 0,-1 1 0 0 0,-2-1 0 0 0,4 1 0 0 0,0-1 0 0 0,-2 1 0 0 0,-1-1 0 0 0,-1 1 0 0 0,2-5 0 0 0,1-2 0 0 0,-1 1 0 0 0,4 0 0 0 0,-1 2 0 0 0,-2 2 0 0 0,-1 0 0 0 0,-2 1 0 0 0,2-4 0 0 0,1-2 0 0 0,0 1 0 0 0,-3 1 0 0 0,-1 2 0 0 0,-1 0 0 0 0,-1 1 0 0 0,3-3 0 0 0,2-2 0 0 0,0 1 0 0 0,-1 1 0 0 0,-2 1 0 0 0,-1 2 0 0 0,3-4 0 0 0,2-1 0 0 0,-1 0 0 0 0,-2 2 0 0 0,4 1 0 0 0,0 2 0 0 0,-1 1 0 0 0,-2 0 0 0 0,3 0 0 0 0,0 1 0 0 0,-1 0 0 0 0,-2 0 0 0 0,-2-1 0 0 0,-1 1 0 0 0,3-5 0 0 0,2-2 0 0 0,-1 1 0 0 0,3 5 0 0 0,0 3 0 0 0,-1 2 0 0 0,-3-1 0 0 0,-1-1 0 0 0,-2 0 0 0 0,-1-1 0 0 0,-1-1 0 0 0,0 0 0 0 0,-1-1 0 0 0,1 1 0 0 0,4-1 0 0 0,2 0 0 0 0,0 1 0 0 0,-1-1 0 0 0,-2 0 0 0 0,-1 1 0 0 0,-1-1 0 0 0,0 1 0 0 0,-1-1 0 0 0,0 1 0 0 0,-1-1 0 0 0,1 1 0 0 0,0-1 0 0 0,0 1 0 0 0,0-1 0 0 0,4-4 0 0 0,3-2 0 0 0,-1 1 0 0 0,-2 1 0 0 0,0 1 0 0 0,-2 1 0 0 0,4-3 0 0 0,0-1 0 0 0,0 0 0 0 0,-1 2 0 0 0,-2 1 0 0 0,3-3 0 0 0,2 0 0 0 0,-2 0 0 0 0,-1 2 0 0 0,2-4 0 0 0,1 1 0 0 0,-1 1 0 0 0,-2 1 0 0 0,3-2 0 0 0,0-1 0 0 0,4-3 0 0 0,3 0 0 0 0,5-2 0 0 0,-1 1 0 0 0,1-2 0 0 0,1-4 0 0 0,7-3 0 0 0,3-2 0 0 0,1-2 0 0 0,0-6 0 0 0,-1-3 0 0 0,-1 1 0 0 0,-1 0 0 0 0,-1-2 0 0 0,0-1 0 0 0,0 2 0 0 0,-1 1 0 0 0,-5-2 0 0 0,0 0 0 0 0,-6-4 0 0 0,1 1 0 0 0,1 2 0 0 0,-2-2 0 0 0,0 1 0 0 0,3 1 0 0 0,3 4 0 0 0,-3-3 0 0 0,1 0 0 0 0,0 1 0 0 0,3 2 0 0 0,2 2 0 0 0,-4-3 0 0 0,-5-6 0 0 0,-1 0 0 0 0,2 2 0 0 0,-2-3 0 0 0,1 2 0 0 0,-2-3 0 0 0,1 2 0 0 0,3 2 0 0 0,-2-1 0 0 0,2 1 0 0 0,-3-3 0 0 0,0 1 0 0 0,-1-1 0 0 0,1 0 0 0 0,-2-2 0 0 0,-3-2 0 0 0,1-4 0 0 0,-1-3 0 0 0,-2-2 0 0 0,-3-1 0 0 0,-2 0 0 0 0,3 3 0 0 0,1 2 0 0 0,-1 0 0 0 0,-2-1 0 0 0,4-1 0 0 0,0-2 0 0 0,3 4 0 0 0,0 2 0 0 0,-2-2 0 0 0,-2-1 0 0 0,-3-1 0 0 0,3 3 0 0 0,0 0 0 0 0,-1 0 0 0 0,-1-2 0 0 0,-2-1 0 0 0,-2-2 0 0 0,0 0 0 0 0,-1-1 0 0 0,0-1 0 0 0,4 5 0 0 0,2 1 0 0 0,0 0 0 0 0,-1 0 0 0 0,-2-3 0 0 0,-1 0 0 0 0,-1-2 0 0 0,-1 0 0 0 0,0 0 0 0 0,0-1 0 0 0,0 0 0 0 0,0 1 0 0 0,0-1 0 0 0,-1 0 0 0 0,1 1 0 0 0,0-1 0 0 0,0 1 0 0 0,0-1 0 0 0,0 1 0 0 0,0-1 0 0 0,0 1 0 0 0,0-1 0 0 0,0 1 0 0 0,0-1 0 0 0,5 6 0 0 0,1 0 0 0 0,0 1 0 0 0,-1-2 0 0 0,3 4 0 0 0,0-1 0 0 0,-1 0 0 0 0,-1-2 0 0 0,-3-2 0 0 0,4 3 0 0 0,0 0 0 0 0,-1 0 0 0 0,-2-2 0 0 0,-1-1 0 0 0,4 3 0 0 0,0 0 0 0 0,4 4 0 0 0,4 6 0 0 0,0-2 0 0 0,3 3 0 0 0,1 2 0 0 0,4 3 0 0 0,2 3 0 0 0,-4 5 0 0 0,0 3 0 0 0,-3 5 0 0 0,-1 1 0 0 0,-3 2 0 0 0,0 0 0 0 0,-1 1 0 0 0,1-1 0 0 0,-1 1 0 0 0,-4 3 0 0 0,2-1 0 0 0,-1 0 0 0 0,-2 3 0 0 0,2-3 0 0 0,0 1 0 0 0,-3 2 0 0 0,-2 2 0 0 0,-1 3 0 0 0,2-4 0 0 0,1-1 0 0 0,-1 2 0 0 0,-2 1 0 0 0,-1 2 0 0 0,4-4 0 0 0,0-1 0 0 0,3-3 0 0 0,1-1 0 0 0,-2 3 0 0 0,-2 2 0 0 0,2 2 0 0 0,-1 2 0 0 0,-1 2 0 0 0,3 0 0 0 0,-1 1 0 0 0,-1 0 0 0 0,-3 0 0 0 0,3-5 0 0 0,0-2 0 0 0,-1 1 0 0 0,3-4 0 0 0,-1 0 0 0 0,-1 2 0 0 0,-3 1 0 0 0,-1 3 0 0 0,2-3 0 0 0,1-1 0 0 0,-1 1 0 0 0,-1 2 0 0 0,-2 2 0 0 0,3-4 0 0 0,1-1 0 0 0,-1 2 0 0 0,-1 1 0 0 0,3 1 0 0 0,0 2 0 0 0,3-4 0 0 0,0-1 0 0 0,-1 0 0 0 0,-4 2 0 0 0,-2 2 0 0 0,3-4 0 0 0,0-1 0 0 0,0 6 0 0 0,2-2 0 0 0,0 0 0 0 0,-2 1 0 0 0,-1 0 0 0 0,2 1 0 0 0,5 1 0 0 0,0 0 0 0 0,-2 0 0 0 0,1 1 0 0 0,0-1 0 0 0,1-4 0 0 0,-1-1 0 0 0,2-5 0 0 0,4-6 0 0 0,3-3 0 0 0,2-4 0 0 0,-2-8 0 0 0,-5-7 0 0 0,-5-6 0 0 0,-4-6 0 0 0,-4-3 0 0 0,-2-2 0 0 0,-1 0 0 0 0,-1-1 0 0 0,0 0 0 0 0,0 0 0 0 0,0 1 0 0 0,1 0 0 0 0,-1 0 0 0 0,1 1 0 0 0,0-1 0 0 0,0 1 0 0 0,0-5 0 0 0,0-2 0 0 0,0 1 0 0 0,0 1 0 0 0,0 1 0 0 0,0 1 0 0 0,0 1 0 0 0,0 2 0 0 0,0-1 0 0 0,5 5 0 0 0,1 2 0 0 0,0 0 0 0 0,-1-1 0 0 0,-2-2 0 0 0,4 3 0 0 0,0 1 0 0 0,0-1 0 0 0,-2-2 0 0 0,-2-1 0 0 0,-1-2 0 0 0,-1 0 0 0 0,-1-6 0 0 0,0-2 0 0 0,4 0 0 0 0,2 1 0 0 0,0 2 0 0 0,-2 1 0 0 0,-1 2 0 0 0,-1 0 0 0 0,0 0 0 0 0,3 1 0 0 0,1 0 0 0 0,0-1 0 0 0,-2 1 0 0 0,-1 0 0 0 0,-1-1 0 0 0,-1 1 0 0 0,0 0 0 0 0,-2-1 0 0 0,1 1 0 0 0,0-1 0 0 0,4 1 0 0 0,2-6 0 0 0,0 0 0 0 0,-1-1 0 0 0,-2 2 0 0 0,-1 1 0 0 0,4 6 0 0 0,1 3 0 0 0,-1 0 0 0 0,-2-1 0 0 0,0-1 0 0 0,-3-1 0 0 0,0-1 0 0 0,0-1 0 0 0,-1 0 0 0 0,-1-1 0 0 0,1 0 0 0 0,0 1 0 0 0,4 4 0 0 0,2 1 0 0 0,0 1 0 0 0,-1-2 0 0 0,-2-1 0 0 0,-1-2 0 0 0,-1 0 0 0 0,0-1 0 0 0,-1 0 0 0 0,0-1 0 0 0,0 0 0 0 0,4 5 0 0 0,2 2 0 0 0,0-1 0 0 0,-2-1 0 0 0,0-1 0 0 0,3-2 0 0 0,0 0 0 0 0,-1-1 0 0 0,-1 0 0 0 0,3 4 0 0 0,0 1 0 0 0,3 0 0 0 0,1-5 0 0 0,2-4 0 0 0,-2 0 0 0 0,-2 0 0 0 0,-2 0 0 0 0,-4 2 0 0 0,-2 0 0 0 0,4 5 0 0 0,0 3 0 0 0,-1-1 0 0 0,4 0 0 0 0,0-2 0 0 0,3 3 0 0 0,0 1 0 0 0,-2-1 0 0 0,-3-2 0 0 0,1 4 0 0 0,1-1 0 0 0,-2 0 0 0 0,-2-3 0 0 0,2 4 0 0 0,1-1 0 0 0,-1-1 0 0 0,2 4 0 0 0,0-2 0 0 0,4 4 0 0 0,-1 0 0 0 0,2-3 0 0 0,-1-3 0 0 0,1 2 0 0 0,0 0 0 0 0,-4-2 0 0 0,1 3 0 0 0,4 5 0 0 0,0-1 0 0 0,1 3 0 0 0,-2-3 0 0 0,1 3 0 0 0,-1-3 0 0 0,1 2 0 0 0,3 2 0 0 0,-2-1 0 0 0,1 1 0 0 0,-2-3 0 0 0,1 2 0 0 0,-2-3 0 0 0,0 1 0 0 0,-1-1 0 0 0,2 1 0 0 0,2 3 0 0 0,-1-2 0 0 0,-3-3 0 0 0,0 1 0 0 0,3 3 0 0 0,4 3 0 0 0,2 3 0 0 0,3 7 0 0 0,2 8 0 0 0,0 2 0 0 0,-4 4 0 0 0,-1-1 0 0 0,-4 1 0 0 0,-6 4 0 0 0,1-3 0 0 0,-3 1 0 0 0,2-2 0 0 0,-1 0 0 0 0,2-2 0 0 0,-1 1 0 0 0,2-2 0 0 0,-1 1 0 0 0,-3 3 0 0 0,-3 4 0 0 0,2-2 0 0 0,-1 0 0 0 0,-2 2 0 0 0,-1 2 0 0 0,3-3 0 0 0,-1-1 0 0 0,0 2 0 0 0,2 2 0 0 0,1 2 0 0 0,2 0 0 0 0,0 2 0 0 0,-3 0 0 0 0,-2 1 0 0 0,2-5 0 0 0,-1-1 0 0 0,-1 0 0 0 0,-2 1 0 0 0,-2 1 0 0 0,-2 1 0 0 0,5 2 0 0 0,0 0 0 0 0,0 0 0 0 0,-2 1 0 0 0,4 0 0 0 0,4 4 0 0 0,1 2 0 0 0,-2-1 0 0 0,-2 0 0 0 0,1-2 0 0 0,-1-2 0 0 0,-2 0 0 0 0,-2-1 0 0 0,-2-1 0 0 0,3 1 0 0 0,1-1 0 0 0,-1 0 0 0 0,3-4 0 0 0,0-2 0 0 0,-1 0 0 0 0,-3 2 0 0 0,-1 1 0 0 0,-2 1 0 0 0,4-3 0 0 0,0-1 0 0 0,0 1 0 0 0,-2 0 0 0 0,-1 3 0 0 0,3-4 0 0 0,2-1 0 0 0,-2 1 0 0 0,-1 2 0 0 0,-2 2 0 0 0,-1 0 0 0 0,3-3 0 0 0,2-1 0 0 0,-2 1 0 0 0,0 1 0 0 0,3-3 0 0 0,0-1 0 0 0,-2 2 0 0 0,0 1 0 0 0,-3 2 0 0 0,-1 2 0 0 0,-1 0 0 0 0,-1 2 0 0 0,0-1 0 0 0,4 1 0 0 0,2 0 0 0 0,-1 0 0 0 0,0 0 0 0 0,-2-1 0 0 0,-1 1 0 0 0,-1-1 0 0 0,0 1 0 0 0,4-5 0 0 0,1-2 0 0 0,-1 0 0 0 0,0 2 0 0 0,-2 1 0 0 0,-1 2 0 0 0,-1 0 0 0 0,-1 1 0 0 0,0 0 0 0 0,0 1 0 0 0,0 0 0 0 0,0 0 0 0 0,4-1 0 0 0,2 1 0 0 0,0 0 0 0 0,-1-1 0 0 0,-2 1 0 0 0,-1-1 0 0 0,4-4 0 0 0,1-2 0 0 0,-1 1 0 0 0,-2 0 0 0 0,-1 3 0 0 0,-1 0 0 0 0,-1 1 0 0 0,-1 1 0 0 0,0 1 0 0 0,0-1 0 0 0,0 1 0 0 0,0 0 0 0 0,-1 0 0 0 0,1-1 0 0 0,0 1 0 0 0,0-1 0 0 0,5 1 0 0 0,1-1 0 0 0,0 1 0 0 0,-1-1 0 0 0,-2 1 0 0 0,-1-1 0 0 0,-1 1 0 0 0,0-1 0 0 0,-1 1 0 0 0,0-1 0 0 0,-1 1 0 0 0,1-1 0 0 0,0 1 0 0 0,0-1 0 0 0,0 1 0 0 0,0-1 0 0 0,0 1 0 0 0,0-1 0 0 0,0 1 0 0 0,0-1 0 0 0,0 1 0 0 0,0-1 0 0 0,0 1 0 0 0,0-1 0 0 0,0 1 0 0 0,0-1 0 0 0,0 1 0 0 0,0-1 0 0 0,0 1 0 0 0,4-6 0 0 0,3 0 0 0 0,-2-1 0 0 0,0 2 0 0 0,-1 1 0 0 0,-2 1 0 0 0,4-3 0 0 0,0-1 0 0 0,0 1 0 0 0,-1 0 0 0 0,-2 3 0 0 0,-1 5 0 0 0,-1 3 0 0 0,-1 0 0 0 0,5-5 0 0 0,0-3 0 0 0,1-1 0 0 0,-1 0 0 0 0,3-4 0 0 0,0-1 0 0 0,-1 1 0 0 0,-2 2 0 0 0,3-2 0 0 0,0-1 0 0 0,4-3 0 0 0,-1 0 0 0 0,3-3 0 0 0,3-3 0 0 0,4-3 0 0 0,3 1 0 0 0,2 0 0 0 0,1-2 0 0 0,-4-6 0 0 0,-6-8 0 0 0,-5-8 0 0 0,-6-5 0 0 0,-3-4 0 0 0,-2-2 0 0 0,-2-2 0 0 0,0 0 0 0 0,0 0 0 0 0,0 1 0 0 0,0-1 0 0 0,1 1 0 0 0,-1 1 0 0 0,6-1 0 0 0,1 0 0 0 0,0 1 0 0 0,-1 0 0 0 0,-2-1 0 0 0,0 1 0 0 0,-2-1 0 0 0,-1 1 0 0 0,0-1 0 0 0,5 6 0 0 0,1 0 0 0 0,-1 1 0 0 0,0-2 0 0 0,-2-1 0 0 0,-1-1 0 0 0,-1-2 0 0 0,4 0 0 0 0,2 0 0 0 0,-2-1 0 0 0,0 0 0 0 0,-2 0 0 0 0,4 5 0 0 0,0 2 0 0 0,-1-5 0 0 0,-1-3 0 0 0,-2-1 0 0 0,-1-1 0 0 0,-1 2 0 0 0,-1 0 0 0 0,4 5 0 0 0,2 2 0 0 0,0 0 0 0 0,-2-1 0 0 0,0-1 0 0 0,-2-1 0 0 0,-1-1 0 0 0,-1-1 0 0 0,5 4 0 0 0,1 2 0 0 0,-1-1 0 0 0,0-1 0 0 0,-2-2 0 0 0,-1-5 0 0 0,4 2 0 0 0,0 1 0 0 0,5-4 0 0 0,0-1 0 0 0,-2-1 0 0 0,-2 2 0 0 0,-3 1 0 0 0,3 0 0 0 0,0 2 0 0 0,-1 0 0 0 0,-1 0 0 0 0,-2 1 0 0 0,3 4 0 0 0,1 2 0 0 0,-1 0 0 0 0,-1-2 0 0 0,-2-1 0 0 0,3 4 0 0 0,1 0 0 0 0,4 3 0 0 0,5 5 0 0 0,-1 0 0 0 0,2 2 0 0 0,-1 7 0 0 0,0 4 0 0 0,3 2 0 0 0,-3 6 0 0 0,2 0 0 0 0,-3 4 0 0 0,1 0 0 0 0,-2 2 0 0 0,0 3 0 0 0,4-1 0 0 0,-2 1 0 0 0,-4 2 0 0 0,2-3 0 0 0,-3 2 0 0 0,-2 1 0 0 0,1-3 0 0 0,-1 1 0 0 0,-1 2 0 0 0,2 2 0 0 0,-1 2 0 0 0,3-3 0 0 0,0 0 0 0 0,-3 0 0 0 0,-2 2 0 0 0,-3 2 0 0 0,2-4 0 0 0,1-1 0 0 0,-1 2 0 0 0,-1 1 0 0 0,-2 1 0 0 0,-2 2 0 0 0,5 0 0 0 0,5-3 0 0 0,5-6 0 0 0,6-6 0 0 0,2-5 0 0 0,3-8 0 0 0,1-4 0 0 0,-4-5 0 0 0,-1-1 0 0 0,-6-3 0 0 0,-4-4 0 0 0,-1 2 0 0 0,-1-2 0 0 0,1 3 0 0 0,-1 0 0 0 0,2-3 0 0 0,4-2 0 0 0,-2-3 0 0 0,-2-1 0 0 0,-4-2 0 0 0,-4-1 0 0 0,-2 1 0 0 0,3 3 0 0 0,0 3 0 0 0,-1-1 0 0 0,-1-1 0 0 0,-1-2 0 0 0,-2 0 0 0 0,0-2 0 0 0,-1 0 0 0 0,0 0 0 0 0,0-1 0 0 0,0 1 0 0 0,-1-1 0 0 0,1 0 0 0 0,0 1 0 0 0,0-1 0 0 0,0 0 0 0 0,0 1 0 0 0,0-1 0 0 0,0 1 0 0 0,5-1 0 0 0,1 1 0 0 0,0-1 0 0 0,-1 1 0 0 0,-2 0 0 0 0,-1-1 0 0 0,-1 1 0 0 0,0-1 0 0 0,3 5 0 0 0,2 2 0 0 0,0-1 0 0 0,-1 0 0 0 0,-2-2 0 0 0,3 3 0 0 0,2 1 0 0 0,-2-1 0 0 0,-1-2 0 0 0,-2-1 0 0 0,-1-2 0 0 0,-1-1 0 0 0,-1 0 0 0 0,0-1 0 0 0,0 1 0 0 0,-1-1 0 0 0,6 0 0 0 0,1 0 0 0 0,-1 1 0 0 0,0-1 0 0 0,-1 1 0 0 0,-2-1 0 0 0,-1 1 0 0 0,-1-1 0 0 0,0 1 0 0 0,0-1 0 0 0,0 1 0 0 0,4 4 0 0 0,2 2 0 0 0,0-1 0 0 0,-1-1 0 0 0,-2-1 0 0 0,-1-1 0 0 0,-1-1 0 0 0,0-1 0 0 0,3 4 0 0 0,2 1 0 0 0,0 0 0 0 0,-1 0 0 0 0,2 2 0 0 0,2 1 0 0 0,-2-2 0 0 0,-2-1 0 0 0,-2-2 0 0 0,-1-2 0 0 0,4 4 0 0 0,0 1 0 0 0,0-1 0 0 0,-2-1 0 0 0,-1-1 0 0 0,-1-2 0 0 0,4 4 0 0 0,0 1 0 0 0,0 0 0 0 0,-1-2 0 0 0,2-2 0 0 0,6 0 0 0 0,0-2 0 0 0,-2 0 0 0 0,2 4 0 0 0,3 1 0 0 0,4 5 0 0 0,3 5 0 0 0,2 5 0 0 0,2 3 0 0 0,1 2 0 0 0,0 2 0 0 0,-5 6 0 0 0,-1 1 0 0 0,0 5 0 0 0,1-1 0 0 0,2-1 0 0 0,-5 2 0 0 0,0 4 0 0 0,-3 3 0 0 0,-1-1 0 0 0,-2 1 0 0 0,1-3 0 0 0,-3 1 0 0 0,2-3 0 0 0,-1 1 0 0 0,-4 3 0 0 0,-2 3 0 0 0,1-3 0 0 0,0 2 0 0 0,-1 0 0 0 0,-3 3 0 0 0,4 2 0 0 0,0 1 0 0 0,-2 1 0 0 0,4 0 0 0 0,-1 1 0 0 0,-1 0 0 0 0,-3 0 0 0 0,3-1 0 0 0,1 1 0 0 0,2 0 0 0 0,0-1 0 0 0,-2 1 0 0 0,-2-1 0 0 0,-3 1 0 0 0,3-6 0 0 0,0 0 0 0 0,-1-1 0 0 0,-2 2 0 0 0,4 1 0 0 0,0 1 0 0 0,-2 2 0 0 0,-1 0 0 0 0,3 0 0 0 0,5 1 0 0 0,0 0 0 0 0,-2 0 0 0 0,-3-1 0 0 0,-3 1 0 0 0,2-1 0 0 0,1 1 0 0 0,-2-1 0 0 0,-1 1 0 0 0,-3-1 0 0 0,0 1 0 0 0,3-1 0 0 0,2 1 0 0 0,-2-1 0 0 0,0 1 0 0 0,-2-1 0 0 0,-1 1 0 0 0,3-5 0 0 0,2-2 0 0 0,-1 0 0 0 0,-2 2 0 0 0,4-3 0 0 0,0-1 0 0 0,-1 1 0 0 0,-2 2 0 0 0,-2 3 0 0 0,-1 0 0 0 0,4-3 0 0 0,0-1 0 0 0,0 1 0 0 0,-2 1 0 0 0,-1 1 0 0 0,-1 2 0 0 0,4-4 0 0 0,0-1 0 0 0,0 1 0 0 0,-1 1 0 0 0,-2 1 0 0 0,-1 2 0 0 0,3-5 0 0 0,2 0 0 0 0,-1 1 0 0 0,-2 1 0 0 0,4-3 0 0 0,0-1 0 0 0,-1 2 0 0 0,-2 1 0 0 0,-2 2 0 0 0,4-3 0 0 0,0 0 0 0 0,-1 0 0 0 0,-1 2 0 0 0,-2 1 0 0 0,-2 2 0 0 0,5 1 0 0 0,0 0 0 0 0,0 1 0 0 0,-1-1 0 0 0,-2 1 0 0 0,-1 0 0 0 0,3-5 0 0 0,2-2 0 0 0,-1 1 0 0 0,3 6 0 0 0,0 2 0 0 0,-1 1 0 0 0,-2 5 0 0 0,-3 1 0 0 0,-1-2 0 0 0,4-6 0 0 0,0-4 0 0 0,0-1 0 0 0,-2 0 0 0 0,-1 1 0 0 0,-1 0 0 0 0,-1 1 0 0 0,-1 0 0 0 0,5 2 0 0 0,1-1 0 0 0,0 1 0 0 0,-2-1 0 0 0,4 1 0 0 0,0 0 0 0 0,-1-1 0 0 0,-2 1 0 0 0,-1-1 0 0 0,-2 1 0 0 0,3-1 0 0 0,2 1 0 0 0,-2-1 0 0 0,0 1 0 0 0,-2-1 0 0 0,3-4 0 0 0,1-2 0 0 0,0 1 0 0 0,-3 0 0 0 0,-1 3 0 0 0,4-5 0 0 0,5-4 0 0 0,0-1 0 0 0,3-3 0 0 0,4-4 0 0 0,3 2 0 0 0,3 0 0 0 0,1-3 0 0 0,2-2 0 0 0,0-3 0 0 0,0 0 0 0 0,0-2 0 0 0,0 0 0 0 0,0 0 0 0 0,-1-1 0 0 0,1 1 0 0 0,-5-5 0 0 0,-6-6 0 0 0,-7-6 0 0 0,-4-5 0 0 0,1 2 0 0 0,0-1 0 0 0,-2-1 0 0 0,-1-2 0 0 0,-2-1 0 0 0,4-2 0 0 0,0 0 0 0 0,0 0 0 0 0,-1-1 0 0 0,2 5 0 0 0,1 1 0 0 0,-1 1 0 0 0,-2-2 0 0 0,-1-2 0 0 0,2 5 0 0 0,1 0 0 0 0,-1-2 0 0 0,-1 0 0 0 0,3-3 0 0 0,0 0 0 0 0,-2-2 0 0 0,4 0 0 0 0,-1-1 0 0 0,4 5 0 0 0,-1 2 0 0 0,-3-1 0 0 0,-2-1 0 0 0,-3-1 0 0 0,3 3 0 0 0,0 1 0 0 0,-1-1 0 0 0,-2-2 0 0 0,4 3 0 0 0,0 1 0 0 0,-2-2 0 0 0,-1-1 0 0 0,3 2 0 0 0,0 1 0 0 0,-1-2 0 0 0,3-2 0 0 0,-1-1 0 0 0,-1-2 0 0 0,-3 0 0 0 0,4 3 0 0 0,-1 2 0 0 0,-2-1 0 0 0,-1-1 0 0 0,-2-2 0 0 0,4 0 0 0 0,0-2 0 0 0,-1 0 0 0 0,-2-1 0 0 0,4 1 0 0 0,0-1 0 0 0,-1 0 0 0 0,2 5 0 0 0,1 2 0 0 0,2-1 0 0 0,0-1 0 0 0,-2-1 0 0 0,1 4 0 0 0,-1-1 0 0 0,-1 0 0 0 0,-4-1 0 0 0,3 2 0 0 0,0 1 0 0 0,-1-2 0 0 0,2 3 0 0 0,0 0 0 0 0,-1-2 0 0 0,2 3 0 0 0,0-1 0 0 0,2 3 0 0 0,0 0 0 0 0,2 1 0 0 0,4 4 0 0 0,-2-1 0 0 0,1 1 0 0 0,3-2 0 0 0,3 0 0 0 0,1 4 0 0 0,2 1 0 0 0,-4 8 0 0 0,0 3 0 0 0,-5 6 0 0 0,-5 6 0 0 0,-4 5 0 0 0,-4 3 0 0 0,2-2 0 0 0,1-1 0 0 0,-2 2 0 0 0,3-4 0 0 0,1 0 0 0 0,3-3 0 0 0,0 0 0 0 0,-3 2 0 0 0,-2 2 0 0 0,-3 4 0 0 0,3-4 0 0 0,0 0 0 0 0,-1 2 0 0 0,-1 1 0 0 0,-3 2 0 0 0,5-4 0 0 0,0-1 0 0 0,-1 2 0 0 0,-2 1 0 0 0,-1 1 0 0 0,4-3 0 0 0,0 0 0 0 0,-1 0 0 0 0,4-3 0 0 0,-1 0 0 0 0,-1 2 0 0 0,-3 2 0 0 0,-1 2 0 0 0,3-4 0 0 0,0 1 0 0 0,-1 0 0 0 0,-2 2 0 0 0,-1 2 0 0 0,4-4 0 0 0,0-1 0 0 0,-1 2 0 0 0,-2 1 0 0 0,-1 1 0 0 0,-1 2 0 0 0,-1 0 0 0 0,4 1 0 0 0,1 1 0 0 0,0 0 0 0 0,-2 0 0 0 0,4-5 0 0 0,0-2 0 0 0,-1 1 0 0 0,-2 1 0 0 0,-1 1 0 0 0,-2 1 0 0 0,-2 2 0 0 0,1 0 0 0 0,-2 0 0 0 0,1 1 0 0 0,0-1 0 0 0,-1 1 0 0 0,6-5 0 0 0,1-1 0 0 0,0-1 0 0 0,-2 2 0 0 0,0 1 0 0 0,-2 2 0 0 0,-1 0 0 0 0,0 6 0 0 0,-1 1 0 0 0,-1 1 0 0 0,1-2 0 0 0,0 0 0 0 0,4-7 0 0 0,2-3 0 0 0,0 0 0 0 0,-1 1 0 0 0,-2 1 0 0 0,-1 1 0 0 0,0 1 0 0 0,-2 1 0 0 0,0 0 0 0 0,5-4 0 0 0,1-1 0 0 0,-1 0 0 0 0,4-4 0 0 0,1 0 0 0 0,-2 1 0 0 0,-2 3 0 0 0,-2 2 0 0 0,-2 1 0 0 0,-1 2 0 0 0,3-5 0 0 0,2 0 0 0 0,0 0 0 0 0,-2 1 0 0 0,-1 1 0 0 0,-1 2 0 0 0,4-4 0 0 0,0-1 0 0 0,0 0 0 0 0,-1 2 0 0 0,-2 2 0 0 0,4 0 0 0 0,0 2 0 0 0,-1 0 0 0 0,-1 1 0 0 0,-2-1 0 0 0,-1 1 0 0 0,3 0 0 0 0,2-1 0 0 0,-2 1 0 0 0,0 0 0 0 0,3-1 0 0 0,0 1 0 0 0,-1-1 0 0 0,-2 1 0 0 0,-2-1 0 0 0,-1 1 0 0 0,3-6 0 0 0,2 0 0 0 0,-1-1 0 0 0,-2 2 0 0 0,-1 1 0 0 0,-1 1 0 0 0,-1 2 0 0 0,-1 0 0 0 0,0 0 0 0 0,4-4 0 0 0,2-1 0 0 0,0 0 0 0 0,3-4 0 0 0,1 0 0 0 0,-2 2 0 0 0,-2 1 0 0 0,2-2 0 0 0,0 0 0 0 0,-1 2 0 0 0,-2 1 0 0 0,3-2 0 0 0,5-5 0 0 0,4-5 0 0 0,5-4 0 0 0,-2-8 0 0 0,1-4 0 0 0,-4-5 0 0 0,0-1 0 0 0,-2-2 0 0 0,-5-5 0 0 0,-3-3 0 0 0,-3-3 0 0 0,2 4 0 0 0,1-1 0 0 0,-2 0 0 0 0,4 3 0 0 0,0 1 0 0 0,-2-2 0 0 0,-2-2 0 0 0,-1-2 0 0 0,-2-1 0 0 0,3-2 0 0 0,2 0 0 0 0,-1-1 0 0 0,-2 0 0 0 0,-1 0 0 0 0,3 5 0 0 0,2 2 0 0 0,-2-1 0 0 0,-2-1 0 0 0,0-1 0 0 0,2 3 0 0 0,1 1 0 0 0,-1-1 0 0 0,4 3 0 0 0,-1 0 0 0 0,-1-2 0 0 0,-3-2 0 0 0,-1-2 0 0 0,-2-1 0 0 0,4 3 0 0 0,0 1 0 0 0,0-1 0 0 0,-2-1 0 0 0,4 3 0 0 0,0 1 0 0 0,-2-2 0 0 0,-1-2 0 0 0,3-1 0 0 0,1-1 0 0 0,2 3 0 0 0,0 1 0 0 0,-2-1 0 0 0,3 3 0 0 0,-2 1 0 0 0,-2-1 0 0 0,3 1 0 0 0,-2 1 0 0 0,-1-3 0 0 0,-3-2 0 0 0,3 3 0 0 0,0 0 0 0 0,4 3 0 0 0,-1-1 0 0 0,-2-1 0 0 0,2 1 0 0 0,-1 0 0 0 0,-2-2 0 0 0,2-3 0 0 0,0-2 0 0 0,-2-2 0 0 0,2 4 0 0 0,0 1 0 0 0,2 3 0 0 0,4 6 0 0 0,0 0 0 0 0,1 1 0 0 0,3 4 0 0 0,2 2 0 0 0,-2 7 0 0 0,0 3 0 0 0,-4 5 0 0 0,1 2 0 0 0,-3 2 0 0 0,-4 5 0 0 0,-3 2 0 0 0,1-1 0 0 0,0 0 0 0 0,3-3 0 0 0,-1 0 0 0 0,-1 2 0 0 0,-3 2 0 0 0,3-2 0 0 0,-1 0 0 0 0,-1 2 0 0 0,-2 2 0 0 0,2-4 0 0 0,1 1 0 0 0,-1 1 0 0 0,-2 2 0 0 0,3-4 0 0 0,-1 1 0 0 0,0 1 0 0 0,-2 1 0 0 0,3-2 0 0 0,0-1 0 0 0,-1 2 0 0 0,2-3 0 0 0,1 0 0 0 0,-3 2 0 0 0,-1 2 0 0 0,-3 2 0 0 0,-1 1 0 0 0,4-3 0 0 0,0-1 0 0 0,0 1 0 0 0,-2 1 0 0 0,-1 2 0 0 0,-1 1 0 0 0,-1 0 0 0 0,4-3 0 0 0,1-2 0 0 0,0 1 0 0 0,-2 1 0 0 0,-1 1 0 0 0,-1 2 0 0 0,-1 0 0 0 0,4-3 0 0 0,1-2 0 0 0,0 1 0 0 0,3-4 0 0 0,1 0 0 0 0,-2 2 0 0 0,-3 2 0 0 0,-1 1 0 0 0,3 3 0 0 0,0 0 0 0 0,-1 2 0 0 0,-1-1 0 0 0,-2 1 0 0 0,3-4 0 0 0,1-3 0 0 0,-1 1 0 0 0,-1 1 0 0 0,-2 1 0 0 0,-1 1 0 0 0,-2 2 0 0 0,1 0 0 0 0,-1 0 0 0 0,-1 1 0 0 0,1 0 0 0 0,0-1 0 0 0,4-4 0 0 0,2-1 0 0 0,0 0 0 0 0,-1 0 0 0 0,-2 2 0 0 0,-1 2 0 0 0,4-5 0 0 0,1 0 0 0 0,-1 1 0 0 0,-2 1 0 0 0,0-4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12/17/2024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a:p>
        </p:txBody>
      </p:sp>
    </p:spTree>
    <p:extLst>
      <p:ext uri="{BB962C8B-B14F-4D97-AF65-F5344CB8AC3E}">
        <p14:creationId xmlns:p14="http://schemas.microsoft.com/office/powerpoint/2010/main" val="307644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18</a:t>
            </a:fld>
            <a:endParaRPr lang="en-US"/>
          </a:p>
        </p:txBody>
      </p:sp>
    </p:spTree>
    <p:extLst>
      <p:ext uri="{BB962C8B-B14F-4D97-AF65-F5344CB8AC3E}">
        <p14:creationId xmlns:p14="http://schemas.microsoft.com/office/powerpoint/2010/main" val="679238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21</a:t>
            </a:fld>
            <a:endParaRPr lang="en-US"/>
          </a:p>
        </p:txBody>
      </p:sp>
    </p:spTree>
    <p:extLst>
      <p:ext uri="{BB962C8B-B14F-4D97-AF65-F5344CB8AC3E}">
        <p14:creationId xmlns:p14="http://schemas.microsoft.com/office/powerpoint/2010/main" val="2261767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Southwest has california, they know how to party and waste money</a:t>
            </a:r>
          </a:p>
          <a:p>
            <a:r>
              <a:rPr lang="en-US"/>
              <a:t>Hi randell</a:t>
            </a:r>
          </a:p>
          <a:p>
            <a:r>
              <a:rPr lang="en-US"/>
              <a:t>Northwest has Washington, where the company is based</a:t>
            </a:r>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a:p>
        </p:txBody>
      </p:sp>
    </p:spTree>
    <p:extLst>
      <p:ext uri="{BB962C8B-B14F-4D97-AF65-F5344CB8AC3E}">
        <p14:creationId xmlns:p14="http://schemas.microsoft.com/office/powerpoint/2010/main" val="631242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a:p>
        </p:txBody>
      </p:sp>
    </p:spTree>
    <p:extLst>
      <p:ext uri="{BB962C8B-B14F-4D97-AF65-F5344CB8AC3E}">
        <p14:creationId xmlns:p14="http://schemas.microsoft.com/office/powerpoint/2010/main" val="188773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a:p>
        </p:txBody>
      </p:sp>
    </p:spTree>
    <p:extLst>
      <p:ext uri="{BB962C8B-B14F-4D97-AF65-F5344CB8AC3E}">
        <p14:creationId xmlns:p14="http://schemas.microsoft.com/office/powerpoint/2010/main" val="580369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a:p>
        </p:txBody>
      </p:sp>
    </p:spTree>
    <p:extLst>
      <p:ext uri="{BB962C8B-B14F-4D97-AF65-F5344CB8AC3E}">
        <p14:creationId xmlns:p14="http://schemas.microsoft.com/office/powerpoint/2010/main" val="146852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a:p>
        </p:txBody>
      </p:sp>
    </p:spTree>
    <p:extLst>
      <p:ext uri="{BB962C8B-B14F-4D97-AF65-F5344CB8AC3E}">
        <p14:creationId xmlns:p14="http://schemas.microsoft.com/office/powerpoint/2010/main" val="3984229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Limitation of model: the average is not as accurate because there are a different number of workers per job title. For example, there is only one CEO, so the average is however many hours the CEO took. There are multiple stockers, so there may have been one stocker who took a large number of sick leave hours which raised the average or similar</a:t>
            </a:r>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13</a:t>
            </a:fld>
            <a:endParaRPr lang="en-US"/>
          </a:p>
        </p:txBody>
      </p:sp>
    </p:spTree>
    <p:extLst>
      <p:ext uri="{BB962C8B-B14F-4D97-AF65-F5344CB8AC3E}">
        <p14:creationId xmlns:p14="http://schemas.microsoft.com/office/powerpoint/2010/main" val="2586565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16</a:t>
            </a:fld>
            <a:endParaRPr lang="en-US"/>
          </a:p>
        </p:txBody>
      </p:sp>
    </p:spTree>
    <p:extLst>
      <p:ext uri="{BB962C8B-B14F-4D97-AF65-F5344CB8AC3E}">
        <p14:creationId xmlns:p14="http://schemas.microsoft.com/office/powerpoint/2010/main" val="4110010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17</a:t>
            </a:fld>
            <a:endParaRPr lang="en-US"/>
          </a:p>
        </p:txBody>
      </p:sp>
    </p:spTree>
    <p:extLst>
      <p:ext uri="{BB962C8B-B14F-4D97-AF65-F5344CB8AC3E}">
        <p14:creationId xmlns:p14="http://schemas.microsoft.com/office/powerpoint/2010/main" val="627814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ustr.gov/" TargetMode="External"/><Relationship Id="rId2" Type="http://schemas.openxmlformats.org/officeDocument/2006/relationships/hyperlink" Target="https://ec.europa.eu/taxation_customs/dds2/taric/" TargetMode="External"/><Relationship Id="rId1" Type="http://schemas.openxmlformats.org/officeDocument/2006/relationships/slideLayout" Target="../slideLayouts/slideLayout11.xml"/><Relationship Id="rId4" Type="http://schemas.openxmlformats.org/officeDocument/2006/relationships/hyperlink" Target="https://www.trade.gov/"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customXml" Target="../ink/ink1.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531FBFE-1CE1-35E9-D5D6-B95E04FEDE61}"/>
              </a:ext>
            </a:extLst>
          </p:cNvPr>
          <p:cNvSpPr>
            <a:spLocks noGrp="1"/>
          </p:cNvSpPr>
          <p:nvPr>
            <p:ph type="sldNum" sz="quarter" idx="4"/>
          </p:nvPr>
        </p:nvSpPr>
        <p:spPr/>
        <p:txBody>
          <a:bodyPr/>
          <a:lstStyle/>
          <a:p>
            <a:fld id="{B5CEABB6-07DC-46E8-9B57-56EC44A396E5}" type="slidenum">
              <a:rPr lang="en-US" smtClean="0"/>
              <a:pPr/>
              <a:t>1</a:t>
            </a:fld>
            <a:endParaRPr lang="en-US"/>
          </a:p>
        </p:txBody>
      </p:sp>
      <p:pic>
        <p:nvPicPr>
          <p:cNvPr id="9" name="Picture 8" descr="A bicycle in a workshop&#10;&#10;Description automatically generated">
            <a:extLst>
              <a:ext uri="{FF2B5EF4-FFF2-40B4-BE49-F238E27FC236}">
                <a16:creationId xmlns:a16="http://schemas.microsoft.com/office/drawing/2014/main" id="{B04CC6F4-3670-0596-A3D8-61A55D3EC964}"/>
              </a:ext>
            </a:extLst>
          </p:cNvPr>
          <p:cNvPicPr>
            <a:picLocks noChangeAspect="1"/>
          </p:cNvPicPr>
          <p:nvPr/>
        </p:nvPicPr>
        <p:blipFill>
          <a:blip r:embed="rId2">
            <a:alphaModFix amt="88000"/>
          </a:blip>
          <a:stretch>
            <a:fillRect/>
          </a:stretch>
        </p:blipFill>
        <p:spPr>
          <a:xfrm>
            <a:off x="-116063" y="4381"/>
            <a:ext cx="12299952" cy="6943173"/>
          </a:xfrm>
          <a:prstGeom prst="rect">
            <a:avLst/>
          </a:prstGeom>
        </p:spPr>
      </p:pic>
      <p:sp>
        <p:nvSpPr>
          <p:cNvPr id="12" name="Rectangle 11">
            <a:extLst>
              <a:ext uri="{FF2B5EF4-FFF2-40B4-BE49-F238E27FC236}">
                <a16:creationId xmlns:a16="http://schemas.microsoft.com/office/drawing/2014/main" id="{94CF8C20-8AAA-DD26-8B98-7B2CEC67B6E8}"/>
              </a:ext>
            </a:extLst>
          </p:cNvPr>
          <p:cNvSpPr/>
          <p:nvPr/>
        </p:nvSpPr>
        <p:spPr>
          <a:xfrm>
            <a:off x="7405408" y="2012"/>
            <a:ext cx="4770826" cy="69478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baseline="0">
                <a:solidFill>
                  <a:schemeClr val="tx1"/>
                </a:solidFill>
                <a:latin typeface="Arial"/>
                <a:ea typeface="Segoe UI"/>
                <a:cs typeface="Segoe UI"/>
              </a:rPr>
              <a:t>The </a:t>
            </a:r>
            <a:r>
              <a:rPr lang="en-GB" sz="2400" b="1" baseline="0" err="1">
                <a:solidFill>
                  <a:schemeClr val="tx1"/>
                </a:solidFill>
                <a:latin typeface="Arial"/>
                <a:ea typeface="Segoe UI"/>
                <a:cs typeface="Segoe UI"/>
              </a:rPr>
              <a:t>AdventureWorks</a:t>
            </a:r>
            <a:r>
              <a:rPr lang="en-GB" sz="2400" b="1" baseline="0">
                <a:solidFill>
                  <a:schemeClr val="tx1"/>
                </a:solidFill>
                <a:latin typeface="Arial"/>
                <a:ea typeface="Segoe UI"/>
                <a:cs typeface="Segoe UI"/>
              </a:rPr>
              <a:t> </a:t>
            </a:r>
            <a:endParaRPr lang="en-GB">
              <a:solidFill>
                <a:schemeClr val="tx1"/>
              </a:solidFill>
              <a:latin typeface="Tenorite"/>
              <a:ea typeface="Segoe UI"/>
              <a:cs typeface="Segoe UI"/>
            </a:endParaRPr>
          </a:p>
          <a:p>
            <a:pPr algn="ctr"/>
            <a:r>
              <a:rPr lang="en-GB" sz="2400" b="1" baseline="0">
                <a:solidFill>
                  <a:schemeClr val="tx1"/>
                </a:solidFill>
                <a:latin typeface="Arial"/>
                <a:ea typeface="Segoe UI"/>
                <a:cs typeface="Segoe UI"/>
              </a:rPr>
              <a:t>Cycles Company</a:t>
            </a:r>
            <a:r>
              <a:rPr lang="en-GB" sz="2400">
                <a:solidFill>
                  <a:schemeClr val="tx1"/>
                </a:solidFill>
                <a:latin typeface="Arial"/>
                <a:ea typeface="Segoe UI"/>
                <a:cs typeface="Segoe UI"/>
              </a:rPr>
              <a:t>​</a:t>
            </a:r>
            <a:br>
              <a:rPr lang="en-GB" sz="2400">
                <a:solidFill>
                  <a:schemeClr val="tx1"/>
                </a:solidFill>
                <a:latin typeface="Arial"/>
                <a:ea typeface="Segoe UI"/>
                <a:cs typeface="Segoe UI"/>
              </a:rPr>
            </a:br>
            <a:r>
              <a:rPr lang="en-GB" sz="2400">
                <a:solidFill>
                  <a:schemeClr val="tx1"/>
                </a:solidFill>
                <a:latin typeface="Arial"/>
                <a:ea typeface="Segoe UI"/>
                <a:cs typeface="Segoe UI"/>
              </a:rPr>
              <a:t>​</a:t>
            </a:r>
            <a:br>
              <a:rPr lang="en-GB" sz="2400">
                <a:solidFill>
                  <a:schemeClr val="tx1"/>
                </a:solidFill>
                <a:latin typeface="Arial"/>
                <a:ea typeface="Segoe UI"/>
                <a:cs typeface="Segoe UI"/>
              </a:rPr>
            </a:br>
            <a:r>
              <a:rPr lang="en-GB" sz="2400" b="1" baseline="0">
                <a:solidFill>
                  <a:schemeClr val="tx1"/>
                </a:solidFill>
                <a:latin typeface="Arial"/>
                <a:ea typeface="Segoe UI"/>
                <a:cs typeface="Segoe UI"/>
              </a:rPr>
              <a:t>A Comprehensive Analysis </a:t>
            </a:r>
            <a:endParaRPr lang="en-GB">
              <a:solidFill>
                <a:schemeClr val="tx1"/>
              </a:solidFill>
              <a:latin typeface="Tenorite"/>
              <a:ea typeface="Segoe UI"/>
              <a:cs typeface="Segoe UI"/>
            </a:endParaRPr>
          </a:p>
          <a:p>
            <a:pPr algn="ctr"/>
            <a:r>
              <a:rPr lang="en-GB" sz="2400" b="1" baseline="0">
                <a:solidFill>
                  <a:schemeClr val="tx1"/>
                </a:solidFill>
                <a:latin typeface="Arial"/>
                <a:ea typeface="Segoe UI"/>
                <a:cs typeface="Segoe UI"/>
              </a:rPr>
              <a:t>of Revenue Drivers: </a:t>
            </a:r>
            <a:r>
              <a:rPr lang="en-GB" sz="2400">
                <a:solidFill>
                  <a:schemeClr val="tx1"/>
                </a:solidFill>
                <a:latin typeface="Arial"/>
                <a:ea typeface="Segoe UI"/>
                <a:cs typeface="Segoe UI"/>
              </a:rPr>
              <a:t>​</a:t>
            </a:r>
            <a:endParaRPr lang="en-GB">
              <a:solidFill>
                <a:schemeClr val="tx1"/>
              </a:solidFill>
            </a:endParaRPr>
          </a:p>
          <a:p>
            <a:pPr algn="ctr"/>
            <a:r>
              <a:rPr lang="en-GB" sz="1800" b="1" baseline="0">
                <a:solidFill>
                  <a:schemeClr val="tx1"/>
                </a:solidFill>
                <a:latin typeface="Arial"/>
                <a:ea typeface="Segoe UI"/>
                <a:cs typeface="Segoe UI"/>
              </a:rPr>
              <a:t>Regional Performance, </a:t>
            </a:r>
            <a:endParaRPr lang="en-GB" b="1">
              <a:solidFill>
                <a:schemeClr val="tx1"/>
              </a:solidFill>
              <a:latin typeface="Arial"/>
              <a:ea typeface="Segoe UI"/>
              <a:cs typeface="Segoe UI"/>
            </a:endParaRPr>
          </a:p>
          <a:p>
            <a:pPr algn="ctr"/>
            <a:r>
              <a:rPr lang="en-GB" sz="1800" b="1" baseline="0">
                <a:solidFill>
                  <a:schemeClr val="tx1"/>
                </a:solidFill>
                <a:latin typeface="Arial"/>
                <a:ea typeface="Segoe UI"/>
                <a:cs typeface="Segoe UI"/>
              </a:rPr>
              <a:t>Employee Behaviour, </a:t>
            </a:r>
            <a:r>
              <a:rPr lang="en-GB" sz="1800">
                <a:solidFill>
                  <a:schemeClr val="tx1"/>
                </a:solidFill>
                <a:latin typeface="Arial"/>
                <a:ea typeface="Segoe UI"/>
                <a:cs typeface="Segoe UI"/>
              </a:rPr>
              <a:t>​</a:t>
            </a:r>
            <a:endParaRPr lang="en-GB">
              <a:solidFill>
                <a:schemeClr val="tx1"/>
              </a:solidFill>
            </a:endParaRPr>
          </a:p>
          <a:p>
            <a:pPr algn="ctr" rtl="0"/>
            <a:r>
              <a:rPr lang="en-GB" sz="1800" b="1" baseline="0">
                <a:solidFill>
                  <a:schemeClr val="tx1"/>
                </a:solidFill>
                <a:latin typeface="Arial"/>
                <a:ea typeface="Segoe UI"/>
                <a:cs typeface="Segoe UI"/>
              </a:rPr>
              <a:t>Store Characteristics, and </a:t>
            </a:r>
            <a:r>
              <a:rPr lang="en-GB" sz="1800">
                <a:solidFill>
                  <a:schemeClr val="tx1"/>
                </a:solidFill>
                <a:latin typeface="Arial"/>
                <a:ea typeface="Segoe UI"/>
                <a:cs typeface="Segoe UI"/>
              </a:rPr>
              <a:t>​</a:t>
            </a:r>
            <a:br>
              <a:rPr lang="en-GB" sz="1800">
                <a:solidFill>
                  <a:schemeClr val="tx1"/>
                </a:solidFill>
                <a:latin typeface="Arial"/>
                <a:ea typeface="Segoe UI"/>
                <a:cs typeface="Segoe UI"/>
              </a:rPr>
            </a:br>
            <a:r>
              <a:rPr lang="en-GB" sz="1800" b="1" baseline="0">
                <a:solidFill>
                  <a:schemeClr val="tx1"/>
                </a:solidFill>
                <a:latin typeface="Arial"/>
                <a:ea typeface="Segoe UI"/>
                <a:cs typeface="Segoe UI"/>
              </a:rPr>
              <a:t>Sales Trends for Bikes</a:t>
            </a:r>
            <a:r>
              <a:rPr lang="en-GB" sz="1800">
                <a:solidFill>
                  <a:schemeClr val="tx1"/>
                </a:solidFill>
                <a:latin typeface="Arial"/>
                <a:ea typeface="Segoe UI"/>
                <a:cs typeface="Segoe UI"/>
              </a:rPr>
              <a:t>​</a:t>
            </a:r>
            <a:endParaRPr lang="en-GB">
              <a:solidFill>
                <a:schemeClr val="tx1"/>
              </a:solidFill>
            </a:endParaRPr>
          </a:p>
        </p:txBody>
      </p:sp>
    </p:spTree>
    <p:extLst>
      <p:ext uri="{BB962C8B-B14F-4D97-AF65-F5344CB8AC3E}">
        <p14:creationId xmlns:p14="http://schemas.microsoft.com/office/powerpoint/2010/main" val="1508756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891990" y="434225"/>
            <a:ext cx="9524998" cy="1499627"/>
          </a:xfrm>
        </p:spPr>
        <p:txBody>
          <a:bodyPr vert="horz" lIns="91440" tIns="45720" rIns="91440" bIns="45720" rtlCol="0" anchor="ctr">
            <a:normAutofit/>
          </a:bodyPr>
          <a:lstStyle/>
          <a:p>
            <a:pPr lvl="0"/>
            <a:r>
              <a:rPr lang="en-US" sz="2600" b="1" u="none" strike="noStrike" kern="1200" cap="all" baseline="0">
                <a:effectLst/>
                <a:latin typeface="Arial"/>
                <a:cs typeface="Arial"/>
              </a:rPr>
              <a:t>What is the relationship between Country and Revenue?</a:t>
            </a:r>
          </a:p>
        </p:txBody>
      </p:sp>
      <p:sp>
        <p:nvSpPr>
          <p:cNvPr id="8" name="TextBox 7">
            <a:extLst>
              <a:ext uri="{FF2B5EF4-FFF2-40B4-BE49-F238E27FC236}">
                <a16:creationId xmlns:a16="http://schemas.microsoft.com/office/drawing/2014/main" id="{26D50CBF-E6CB-027F-5135-3B5334AF8416}"/>
              </a:ext>
            </a:extLst>
          </p:cNvPr>
          <p:cNvSpPr txBox="1"/>
          <p:nvPr/>
        </p:nvSpPr>
        <p:spPr>
          <a:xfrm>
            <a:off x="8653275" y="1837144"/>
            <a:ext cx="3059114" cy="393191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228600" indent="-228600">
              <a:lnSpc>
                <a:spcPct val="90000"/>
              </a:lnSpc>
              <a:spcAft>
                <a:spcPts val="1200"/>
              </a:spcAft>
              <a:buFont typeface="Arial" panose="020B0604020202020204" pitchFamily="34" charset="0"/>
              <a:buChar char="•"/>
            </a:pPr>
            <a:r>
              <a:rPr lang="en-US">
                <a:latin typeface="Arial"/>
                <a:cs typeface="Arial"/>
              </a:rPr>
              <a:t>The US has the highest number of sales, with the Southwest region alone accounting for more sales than the other countries</a:t>
            </a:r>
          </a:p>
          <a:p>
            <a:pPr marL="228600" indent="-228600">
              <a:lnSpc>
                <a:spcPct val="90000"/>
              </a:lnSpc>
              <a:spcAft>
                <a:spcPts val="1200"/>
              </a:spcAft>
              <a:buFont typeface="Arial" panose="020B0604020202020204" pitchFamily="34" charset="0"/>
              <a:buChar char="•"/>
            </a:pPr>
            <a:r>
              <a:rPr lang="en-US">
                <a:latin typeface="Arial"/>
                <a:cs typeface="Arial"/>
              </a:rPr>
              <a:t>European sales are the weakest</a:t>
            </a:r>
          </a:p>
          <a:p>
            <a:pPr>
              <a:lnSpc>
                <a:spcPct val="90000"/>
              </a:lnSpc>
              <a:spcAft>
                <a:spcPts val="1200"/>
              </a:spcAft>
            </a:pPr>
            <a:endParaRPr lang="en-US" b="1"/>
          </a:p>
          <a:p>
            <a:pPr marL="228600" indent="-228600">
              <a:lnSpc>
                <a:spcPct val="90000"/>
              </a:lnSpc>
              <a:spcAft>
                <a:spcPts val="1200"/>
              </a:spcAft>
              <a:buFont typeface="Arial" panose="020B0604020202020204" pitchFamily="34" charset="0"/>
              <a:buChar char="•"/>
            </a:pPr>
            <a:endParaRPr lang="en-US" sz="1400" b="1"/>
          </a:p>
        </p:txBody>
      </p: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10</a:t>
            </a:fld>
            <a:endParaRPr lang="en-US"/>
          </a:p>
        </p:txBody>
      </p:sp>
      <p:pic>
        <p:nvPicPr>
          <p:cNvPr id="3" name="Picture 2" descr="A graph of sales by country&#10;&#10;Description automatically generated">
            <a:extLst>
              <a:ext uri="{FF2B5EF4-FFF2-40B4-BE49-F238E27FC236}">
                <a16:creationId xmlns:a16="http://schemas.microsoft.com/office/drawing/2014/main" id="{1A787943-F54C-FDD8-D015-A07268B43744}"/>
              </a:ext>
            </a:extLst>
          </p:cNvPr>
          <p:cNvPicPr>
            <a:picLocks noChangeAspect="1"/>
          </p:cNvPicPr>
          <p:nvPr/>
        </p:nvPicPr>
        <p:blipFill>
          <a:blip r:embed="rId3"/>
          <a:stretch>
            <a:fillRect/>
          </a:stretch>
        </p:blipFill>
        <p:spPr>
          <a:xfrm>
            <a:off x="154422" y="1835520"/>
            <a:ext cx="8496300" cy="4210050"/>
          </a:xfrm>
          <a:prstGeom prst="rect">
            <a:avLst/>
          </a:prstGeom>
        </p:spPr>
      </p:pic>
    </p:spTree>
    <p:extLst>
      <p:ext uri="{BB962C8B-B14F-4D97-AF65-F5344CB8AC3E}">
        <p14:creationId xmlns:p14="http://schemas.microsoft.com/office/powerpoint/2010/main" val="569699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057B11-68BF-0CEA-2851-31D67D438E27}"/>
              </a:ext>
            </a:extLst>
          </p:cNvPr>
          <p:cNvSpPr>
            <a:spLocks noGrp="1"/>
          </p:cNvSpPr>
          <p:nvPr>
            <p:ph sz="quarter" idx="11"/>
          </p:nvPr>
        </p:nvSpPr>
        <p:spPr>
          <a:xfrm>
            <a:off x="7967475" y="2037169"/>
            <a:ext cx="3763964" cy="4208144"/>
          </a:xfrm>
        </p:spPr>
        <p:txBody>
          <a:bodyPr vert="horz" lIns="91440" tIns="45720" rIns="91440" bIns="45720" rtlCol="0" anchor="t">
            <a:normAutofit lnSpcReduction="10000"/>
          </a:bodyPr>
          <a:lstStyle/>
          <a:p>
            <a:r>
              <a:rPr lang="en-US" sz="1800" b="0">
                <a:latin typeface="Arial"/>
                <a:cs typeface="Arial"/>
              </a:rPr>
              <a:t>The United States had the highest GDP of all countries in the database which matches their sales performance relative to the other nations</a:t>
            </a:r>
          </a:p>
          <a:p>
            <a:r>
              <a:rPr lang="en-US" sz="1800" b="0">
                <a:latin typeface="Arial"/>
                <a:cs typeface="Arial"/>
              </a:rPr>
              <a:t>Despite Canada having the second lowest GDP of the group in 2014 (1.81 trillion) they still accounted for the second highest sales</a:t>
            </a:r>
          </a:p>
          <a:p>
            <a:r>
              <a:rPr lang="en-US" sz="1800" b="0">
                <a:latin typeface="Arial"/>
                <a:cs typeface="Arial"/>
              </a:rPr>
              <a:t>This points further to issues with overseas sales performances (a stronger GDP should imply more readiness to purchase the product)</a:t>
            </a:r>
          </a:p>
          <a:p>
            <a:endParaRPr lang="en-US"/>
          </a:p>
          <a:p>
            <a:pPr marL="0" indent="0">
              <a:buNone/>
            </a:pPr>
            <a:endParaRPr lang="en-US"/>
          </a:p>
        </p:txBody>
      </p:sp>
      <p:sp>
        <p:nvSpPr>
          <p:cNvPr id="5" name="Slide Number Placeholder 4">
            <a:extLst>
              <a:ext uri="{FF2B5EF4-FFF2-40B4-BE49-F238E27FC236}">
                <a16:creationId xmlns:a16="http://schemas.microsoft.com/office/drawing/2014/main" id="{74FDBD58-75AB-B606-DB93-4171168326D8}"/>
              </a:ext>
            </a:extLst>
          </p:cNvPr>
          <p:cNvSpPr>
            <a:spLocks noGrp="1"/>
          </p:cNvSpPr>
          <p:nvPr>
            <p:ph type="sldNum" sz="quarter" idx="4"/>
          </p:nvPr>
        </p:nvSpPr>
        <p:spPr/>
        <p:txBody>
          <a:bodyPr/>
          <a:lstStyle/>
          <a:p>
            <a:fld id="{B5CEABB6-07DC-46E8-9B57-56EC44A396E5}" type="slidenum">
              <a:rPr lang="en-US" smtClean="0"/>
              <a:pPr/>
              <a:t>11</a:t>
            </a:fld>
            <a:endParaRPr lang="en-US"/>
          </a:p>
        </p:txBody>
      </p:sp>
      <p:sp>
        <p:nvSpPr>
          <p:cNvPr id="11" name="Title 1">
            <a:extLst>
              <a:ext uri="{FF2B5EF4-FFF2-40B4-BE49-F238E27FC236}">
                <a16:creationId xmlns:a16="http://schemas.microsoft.com/office/drawing/2014/main" id="{AB6AC89E-BC10-7737-E53A-CB050099E112}"/>
              </a:ext>
            </a:extLst>
          </p:cNvPr>
          <p:cNvSpPr>
            <a:spLocks noGrp="1"/>
          </p:cNvSpPr>
          <p:nvPr>
            <p:ph type="title"/>
          </p:nvPr>
        </p:nvSpPr>
        <p:spPr>
          <a:xfrm>
            <a:off x="891990" y="434225"/>
            <a:ext cx="9524998" cy="1499627"/>
          </a:xfrm>
        </p:spPr>
        <p:txBody>
          <a:bodyPr vert="horz" lIns="91440" tIns="45720" rIns="91440" bIns="45720" rtlCol="0" anchor="ctr">
            <a:normAutofit/>
          </a:bodyPr>
          <a:lstStyle/>
          <a:p>
            <a:pPr lvl="0"/>
            <a:r>
              <a:rPr lang="en-US" sz="2600" b="1" u="none" strike="noStrike" kern="1200" cap="all" baseline="0">
                <a:effectLst/>
                <a:latin typeface="Arial"/>
                <a:cs typeface="Arial"/>
              </a:rPr>
              <a:t>What is the relationship between Country and Revenue?</a:t>
            </a:r>
          </a:p>
        </p:txBody>
      </p:sp>
      <p:pic>
        <p:nvPicPr>
          <p:cNvPr id="18" name="Content Placeholder 17" descr="GDP of the United States, Canada, United Kingdom, Germany, France and Australia between 2000 and 2020&#10;&#10;https://data.worldbank.org/indicator/NY.GDP.MKTP.CD?end=2020&amp;locations=US-GB-FR-DE-AU-CA&amp;start=2000&amp;view=chart&#10;">
            <a:extLst>
              <a:ext uri="{FF2B5EF4-FFF2-40B4-BE49-F238E27FC236}">
                <a16:creationId xmlns:a16="http://schemas.microsoft.com/office/drawing/2014/main" id="{1AB9D9F2-D908-ADAD-B780-06EC5CA2405F}"/>
              </a:ext>
              <a:ext uri="{C183D7F6-B498-43B3-948B-1728B52AA6E4}">
                <adec:decorative xmlns:adec="http://schemas.microsoft.com/office/drawing/2017/decorative" val="0"/>
              </a:ext>
            </a:extLst>
          </p:cNvPr>
          <p:cNvPicPr>
            <a:picLocks noGrp="1" noChangeAspect="1"/>
          </p:cNvPicPr>
          <p:nvPr>
            <p:ph sz="quarter" idx="10"/>
          </p:nvPr>
        </p:nvPicPr>
        <p:blipFill>
          <a:blip r:embed="rId2"/>
          <a:stretch>
            <a:fillRect/>
          </a:stretch>
        </p:blipFill>
        <p:spPr>
          <a:xfrm>
            <a:off x="895349" y="1957724"/>
            <a:ext cx="7066991" cy="3834411"/>
          </a:xfrm>
        </p:spPr>
      </p:pic>
      <p:sp>
        <p:nvSpPr>
          <p:cNvPr id="19" name="TextBox 18">
            <a:extLst>
              <a:ext uri="{FF2B5EF4-FFF2-40B4-BE49-F238E27FC236}">
                <a16:creationId xmlns:a16="http://schemas.microsoft.com/office/drawing/2014/main" id="{E7E2585D-DAE0-FB60-B490-462C653D65DD}"/>
              </a:ext>
            </a:extLst>
          </p:cNvPr>
          <p:cNvSpPr txBox="1"/>
          <p:nvPr/>
        </p:nvSpPr>
        <p:spPr>
          <a:xfrm>
            <a:off x="1227551" y="5862181"/>
            <a:ext cx="675152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GDP of the United States, Canada, United Kingdom, Germany, France and Australia between 2000 and 2020</a:t>
            </a:r>
            <a:endParaRPr lang="en-US"/>
          </a:p>
          <a:p>
            <a:endParaRPr lang="en-US" sz="1100"/>
          </a:p>
          <a:p>
            <a:r>
              <a:rPr lang="en-US" sz="1100"/>
              <a:t>https://data.worldbank.org/indicator/NY.GDP.MKTP.CD?end=2020&amp;locations=US-GB-FR-DE-AU-CA&amp;start=2000&amp;view=chart </a:t>
            </a:r>
            <a:endParaRPr lang="en-US"/>
          </a:p>
        </p:txBody>
      </p:sp>
      <p:cxnSp>
        <p:nvCxnSpPr>
          <p:cNvPr id="2" name="Straight Arrow Connector 1">
            <a:extLst>
              <a:ext uri="{FF2B5EF4-FFF2-40B4-BE49-F238E27FC236}">
                <a16:creationId xmlns:a16="http://schemas.microsoft.com/office/drawing/2014/main" id="{33CAB7B0-FC7F-4B53-D92A-805969B1851D}"/>
              </a:ext>
            </a:extLst>
          </p:cNvPr>
          <p:cNvCxnSpPr/>
          <p:nvPr/>
        </p:nvCxnSpPr>
        <p:spPr>
          <a:xfrm flipH="1">
            <a:off x="5749184" y="2035087"/>
            <a:ext cx="6394" cy="3476233"/>
          </a:xfrm>
          <a:prstGeom prst="straightConnector1">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71974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2946FB-78D6-4548-7D75-7877333F3787}"/>
              </a:ext>
            </a:extLst>
          </p:cNvPr>
          <p:cNvSpPr>
            <a:spLocks noGrp="1"/>
          </p:cNvSpPr>
          <p:nvPr>
            <p:ph type="sldNum" sz="quarter" idx="4"/>
          </p:nvPr>
        </p:nvSpPr>
        <p:spPr/>
        <p:txBody>
          <a:bodyPr/>
          <a:lstStyle/>
          <a:p>
            <a:fld id="{B5CEABB6-07DC-46E8-9B57-56EC44A396E5}" type="slidenum">
              <a:rPr lang="en-US" smtClean="0"/>
              <a:pPr/>
              <a:t>12</a:t>
            </a:fld>
            <a:endParaRPr lang="en-US"/>
          </a:p>
        </p:txBody>
      </p:sp>
      <p:sp>
        <p:nvSpPr>
          <p:cNvPr id="7" name="Title 1">
            <a:extLst>
              <a:ext uri="{FF2B5EF4-FFF2-40B4-BE49-F238E27FC236}">
                <a16:creationId xmlns:a16="http://schemas.microsoft.com/office/drawing/2014/main" id="{A55DA6ED-D512-CD1D-30DE-40C3E4EC2883}"/>
              </a:ext>
            </a:extLst>
          </p:cNvPr>
          <p:cNvSpPr>
            <a:spLocks noGrp="1"/>
          </p:cNvSpPr>
          <p:nvPr>
            <p:ph type="title"/>
          </p:nvPr>
        </p:nvSpPr>
        <p:spPr>
          <a:xfrm>
            <a:off x="891990" y="434225"/>
            <a:ext cx="9524998" cy="1499627"/>
          </a:xfrm>
        </p:spPr>
        <p:txBody>
          <a:bodyPr vert="horz" lIns="91440" tIns="45720" rIns="91440" bIns="45720" rtlCol="0" anchor="ctr">
            <a:normAutofit/>
          </a:bodyPr>
          <a:lstStyle/>
          <a:p>
            <a:pPr lvl="0"/>
            <a:r>
              <a:rPr lang="en-US" sz="2600" b="1" u="none" strike="noStrike" kern="1200" cap="all" baseline="0">
                <a:effectLst/>
                <a:latin typeface="Arial"/>
                <a:cs typeface="Arial"/>
              </a:rPr>
              <a:t>What is the relationship between Country and Revenue?</a:t>
            </a:r>
          </a:p>
        </p:txBody>
      </p:sp>
      <p:graphicFrame>
        <p:nvGraphicFramePr>
          <p:cNvPr id="27" name="Content Placeholder 26">
            <a:extLst>
              <a:ext uri="{FF2B5EF4-FFF2-40B4-BE49-F238E27FC236}">
                <a16:creationId xmlns:a16="http://schemas.microsoft.com/office/drawing/2014/main" id="{AAAC83AF-FD25-29B5-8396-55DF75E7D9DE}"/>
              </a:ext>
            </a:extLst>
          </p:cNvPr>
          <p:cNvGraphicFramePr>
            <a:graphicFrameLocks/>
          </p:cNvGraphicFramePr>
          <p:nvPr>
            <p:extLst>
              <p:ext uri="{D42A27DB-BD31-4B8C-83A1-F6EECF244321}">
                <p14:modId xmlns:p14="http://schemas.microsoft.com/office/powerpoint/2010/main" val="692109399"/>
              </p:ext>
            </p:extLst>
          </p:nvPr>
        </p:nvGraphicFramePr>
        <p:xfrm>
          <a:off x="895350" y="2162175"/>
          <a:ext cx="7230462" cy="2610489"/>
        </p:xfrm>
        <a:graphic>
          <a:graphicData uri="http://schemas.openxmlformats.org/drawingml/2006/table">
            <a:tbl>
              <a:tblPr bandRow="1">
                <a:tableStyleId>{5C22544A-7EE6-4342-B048-85BDC9FD1C3A}</a:tableStyleId>
              </a:tblPr>
              <a:tblGrid>
                <a:gridCol w="636643">
                  <a:extLst>
                    <a:ext uri="{9D8B030D-6E8A-4147-A177-3AD203B41FA5}">
                      <a16:colId xmlns:a16="http://schemas.microsoft.com/office/drawing/2014/main" val="1669497944"/>
                    </a:ext>
                  </a:extLst>
                </a:gridCol>
                <a:gridCol w="2000884">
                  <a:extLst>
                    <a:ext uri="{9D8B030D-6E8A-4147-A177-3AD203B41FA5}">
                      <a16:colId xmlns:a16="http://schemas.microsoft.com/office/drawing/2014/main" val="1704452854"/>
                    </a:ext>
                  </a:extLst>
                </a:gridCol>
                <a:gridCol w="2250992">
                  <a:extLst>
                    <a:ext uri="{9D8B030D-6E8A-4147-A177-3AD203B41FA5}">
                      <a16:colId xmlns:a16="http://schemas.microsoft.com/office/drawing/2014/main" val="3142387054"/>
                    </a:ext>
                  </a:extLst>
                </a:gridCol>
                <a:gridCol w="2341943">
                  <a:extLst>
                    <a:ext uri="{9D8B030D-6E8A-4147-A177-3AD203B41FA5}">
                      <a16:colId xmlns:a16="http://schemas.microsoft.com/office/drawing/2014/main" val="2880048257"/>
                    </a:ext>
                  </a:extLst>
                </a:gridCol>
              </a:tblGrid>
              <a:tr h="352769">
                <a:tc>
                  <a:txBody>
                    <a:bodyPr/>
                    <a:lstStyle/>
                    <a:p>
                      <a:pPr algn="ctr" fontAlgn="ctr"/>
                      <a:r>
                        <a:rPr lang="en-US" sz="1000" b="1" i="0" u="none" strike="noStrike">
                          <a:solidFill>
                            <a:srgbClr val="FFFFFF"/>
                          </a:solidFill>
                          <a:effectLst/>
                          <a:latin typeface="Arial"/>
                        </a:rPr>
                        <a:t>Region</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1000" b="1" i="0" u="none" strike="noStrike">
                          <a:solidFill>
                            <a:srgbClr val="FFFFFF"/>
                          </a:solidFill>
                          <a:effectLst/>
                          <a:latin typeface="Arial"/>
                        </a:rPr>
                        <a:t>Tariff on Bicycles (HS Code: 8712)</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1000" b="1" i="0" u="none" strike="noStrike">
                          <a:solidFill>
                            <a:srgbClr val="FFFFFF"/>
                          </a:solidFill>
                          <a:effectLst/>
                          <a:latin typeface="Arial"/>
                        </a:rPr>
                        <a:t>Tariff on Bicycle Parts (HS Code: 8714)</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1000" b="1" i="0" u="none" strike="noStrike">
                          <a:solidFill>
                            <a:srgbClr val="FFFFFF"/>
                          </a:solidFill>
                          <a:effectLst/>
                          <a:latin typeface="Arial"/>
                        </a:rPr>
                        <a:t>Trade Agreement with USA</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680354313"/>
                  </a:ext>
                </a:extLst>
              </a:tr>
              <a:tr h="564430">
                <a:tc>
                  <a:txBody>
                    <a:bodyPr/>
                    <a:lstStyle/>
                    <a:p>
                      <a:pPr algn="ctr" fontAlgn="ctr"/>
                      <a:r>
                        <a:rPr lang="en-US" sz="1000" b="1" i="0" u="none" strike="noStrike">
                          <a:solidFill>
                            <a:srgbClr val="000000"/>
                          </a:solidFill>
                          <a:effectLst/>
                          <a:latin typeface="Arial"/>
                        </a:rPr>
                        <a:t>European Union</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0" i="0" u="none" strike="noStrike">
                          <a:solidFill>
                            <a:srgbClr val="000000"/>
                          </a:solidFill>
                          <a:effectLst/>
                          <a:latin typeface="Arial"/>
                        </a:rPr>
                        <a:t>~14% (MFN rate)</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0" i="0" u="none" strike="noStrike">
                          <a:solidFill>
                            <a:srgbClr val="000000"/>
                          </a:solidFill>
                          <a:effectLst/>
                          <a:latin typeface="Arial"/>
                        </a:rPr>
                        <a:t>~4-6% (MFN rate)</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0" i="0" u="none" strike="noStrike">
                          <a:solidFill>
                            <a:srgbClr val="000000"/>
                          </a:solidFill>
                          <a:effectLst/>
                          <a:latin typeface="Arial"/>
                        </a:rPr>
                        <a:t>None</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547915208"/>
                  </a:ext>
                </a:extLst>
              </a:tr>
              <a:tr h="564430">
                <a:tc>
                  <a:txBody>
                    <a:bodyPr/>
                    <a:lstStyle/>
                    <a:p>
                      <a:pPr algn="ctr" fontAlgn="ctr"/>
                      <a:r>
                        <a:rPr lang="en-US" sz="1000" b="1" i="0" u="none" strike="noStrike">
                          <a:solidFill>
                            <a:srgbClr val="000000"/>
                          </a:solidFill>
                          <a:effectLst/>
                          <a:latin typeface="Arial"/>
                        </a:rPr>
                        <a:t>Canada</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a:rPr>
                        <a:t>0% (NAFTA-qualified products)</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a:rPr>
                        <a:t>0% (NAFTA-qualified products)</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a:rPr>
                        <a:t>NAFTA</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73267394"/>
                  </a:ext>
                </a:extLst>
              </a:tr>
              <a:tr h="564430">
                <a:tc>
                  <a:txBody>
                    <a:bodyPr/>
                    <a:lstStyle/>
                    <a:p>
                      <a:pPr algn="ctr" fontAlgn="ctr"/>
                      <a:endParaRPr lang="en-US" sz="1000" b="0" i="0" u="none" strike="noStrike">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0" i="0" u="none" strike="noStrike">
                          <a:solidFill>
                            <a:srgbClr val="000000"/>
                          </a:solidFill>
                          <a:effectLst/>
                          <a:latin typeface="Arial"/>
                        </a:rPr>
                        <a:t>~6.5% (non-NAFTA products)</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0" i="0" u="none" strike="noStrike">
                          <a:solidFill>
                            <a:srgbClr val="000000"/>
                          </a:solidFill>
                          <a:effectLst/>
                          <a:latin typeface="Arial"/>
                        </a:rPr>
                        <a:t>~6.5% (non-NAFTA products)</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endParaRPr lang="en-US" sz="1000" b="0" i="0" u="none" strike="noStrike">
                        <a:solidFill>
                          <a:srgbClr val="000000"/>
                        </a:solidFill>
                        <a:effectLst/>
                        <a:latin typeface="Arial" panose="020B0604020202020204" pitchFamily="34" charset="0"/>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369253989"/>
                  </a:ext>
                </a:extLst>
              </a:tr>
              <a:tr h="564430">
                <a:tc>
                  <a:txBody>
                    <a:bodyPr/>
                    <a:lstStyle/>
                    <a:p>
                      <a:pPr algn="ctr" fontAlgn="ctr"/>
                      <a:r>
                        <a:rPr lang="en-US" sz="1000" b="1" i="0" u="none" strike="noStrike">
                          <a:solidFill>
                            <a:srgbClr val="000000"/>
                          </a:solidFill>
                          <a:effectLst/>
                          <a:latin typeface="Arial"/>
                        </a:rPr>
                        <a:t>Australia</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a:rPr>
                        <a:t>5% (MFN rate)</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a:rPr>
                        <a:t>0-5% (MFN rate)</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a:rPr>
                        <a:t>AUSFTA (limited impact)</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26988371"/>
                  </a:ext>
                </a:extLst>
              </a:tr>
            </a:tbl>
          </a:graphicData>
        </a:graphic>
      </p:graphicFrame>
      <p:sp>
        <p:nvSpPr>
          <p:cNvPr id="29" name="TextBox 28">
            <a:extLst>
              <a:ext uri="{FF2B5EF4-FFF2-40B4-BE49-F238E27FC236}">
                <a16:creationId xmlns:a16="http://schemas.microsoft.com/office/drawing/2014/main" id="{9B6B782B-D034-5312-601F-1A925EABE53D}"/>
              </a:ext>
            </a:extLst>
          </p:cNvPr>
          <p:cNvSpPr txBox="1"/>
          <p:nvPr/>
        </p:nvSpPr>
        <p:spPr>
          <a:xfrm>
            <a:off x="895350" y="5124450"/>
            <a:ext cx="715327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European Union TARIC Database: </a:t>
            </a:r>
            <a:r>
              <a:rPr lang="en-US" sz="1000">
                <a:hlinkClick r:id="rId2"/>
              </a:rPr>
              <a:t>https://ec.europa.eu/taxation_customs/dds2/taric/</a:t>
            </a:r>
            <a:endParaRPr lang="en-US" sz="1000"/>
          </a:p>
          <a:p>
            <a:r>
              <a:rPr lang="en-US" sz="1000"/>
              <a:t>Canada Border Services Agency Tariff Information: https://www.cbsa-asfc.gc.ca/trade-commerce/tariff-tarif/menu-eng.html</a:t>
            </a:r>
          </a:p>
          <a:p>
            <a:r>
              <a:rPr lang="en-US" sz="1000"/>
              <a:t>Australian Border Force Tariff Classification: https://www.abf.gov.au/tariff-classification</a:t>
            </a:r>
          </a:p>
          <a:p>
            <a:r>
              <a:rPr lang="en-US" sz="1000"/>
              <a:t>World Trade Organization – Tariff Analysis Online: https://www.wto.org/english/res_e/statis_e/statis_e.htm</a:t>
            </a:r>
          </a:p>
          <a:p>
            <a:r>
              <a:rPr lang="en-US" sz="1000"/>
              <a:t>U.S. Office of Trade Representative (NAFTA Resources): </a:t>
            </a:r>
            <a:r>
              <a:rPr lang="en-US" sz="1000">
                <a:hlinkClick r:id="rId3"/>
              </a:rPr>
              <a:t>https://ustr.gov/</a:t>
            </a:r>
            <a:endParaRPr lang="en-US" sz="1000"/>
          </a:p>
          <a:p>
            <a:r>
              <a:rPr lang="en-US" sz="1000"/>
              <a:t>Export Assistance – Trade.gov (formerly Export.gov): </a:t>
            </a:r>
            <a:r>
              <a:rPr lang="en-US" sz="1000">
                <a:hlinkClick r:id="rId4"/>
              </a:rPr>
              <a:t>https://www.trade.gov/</a:t>
            </a:r>
          </a:p>
        </p:txBody>
      </p:sp>
      <p:sp>
        <p:nvSpPr>
          <p:cNvPr id="31" name="Content Placeholder 3">
            <a:extLst>
              <a:ext uri="{FF2B5EF4-FFF2-40B4-BE49-F238E27FC236}">
                <a16:creationId xmlns:a16="http://schemas.microsoft.com/office/drawing/2014/main" id="{2C1EC900-9A6D-9481-B201-15A6C1A3CD0D}"/>
              </a:ext>
            </a:extLst>
          </p:cNvPr>
          <p:cNvSpPr txBox="1">
            <a:spLocks/>
          </p:cNvSpPr>
          <p:nvPr/>
        </p:nvSpPr>
        <p:spPr>
          <a:xfrm>
            <a:off x="8234175" y="2037169"/>
            <a:ext cx="3763964" cy="420814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41148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50292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59436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6858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a:latin typeface="Arial"/>
                <a:cs typeface="Arial"/>
              </a:rPr>
              <a:t>Europe has the highest tariffs as they did not have a special trade agreement with the US in 2014</a:t>
            </a:r>
          </a:p>
          <a:p>
            <a:r>
              <a:rPr lang="en-US" sz="1800" b="0">
                <a:latin typeface="Arial"/>
                <a:cs typeface="Arial"/>
              </a:rPr>
              <a:t>Canada has a special trade agreement with the US that allows </a:t>
            </a:r>
            <a:r>
              <a:rPr lang="en-US" sz="1800" b="0" err="1">
                <a:latin typeface="Arial"/>
                <a:cs typeface="Arial"/>
              </a:rPr>
              <a:t>AdventureWorks</a:t>
            </a:r>
            <a:r>
              <a:rPr lang="en-US" sz="1800" b="0">
                <a:latin typeface="Arial"/>
                <a:cs typeface="Arial"/>
              </a:rPr>
              <a:t> to export their goods tariff free</a:t>
            </a:r>
          </a:p>
          <a:p>
            <a:r>
              <a:rPr lang="en-US" sz="1800" b="0">
                <a:latin typeface="Arial"/>
                <a:cs typeface="Arial"/>
              </a:rPr>
              <a:t>Australia had a trade agreement with US in this period, but it would not have covered this industry, so standard tariffs would have been applied</a:t>
            </a:r>
          </a:p>
          <a:p>
            <a:endParaRPr lang="en-US"/>
          </a:p>
          <a:p>
            <a:pPr marL="0" indent="0">
              <a:buFont typeface="Arial" panose="020B0604020202020204" pitchFamily="34" charset="0"/>
              <a:buNone/>
            </a:pPr>
            <a:endParaRPr lang="en-US"/>
          </a:p>
        </p:txBody>
      </p:sp>
    </p:spTree>
    <p:extLst>
      <p:ext uri="{BB962C8B-B14F-4D97-AF65-F5344CB8AC3E}">
        <p14:creationId xmlns:p14="http://schemas.microsoft.com/office/powerpoint/2010/main" val="1038055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EAA13-E02F-EB47-E510-E3F48A95F847}"/>
              </a:ext>
            </a:extLst>
          </p:cNvPr>
          <p:cNvSpPr>
            <a:spLocks noGrp="1"/>
          </p:cNvSpPr>
          <p:nvPr>
            <p:ph type="title"/>
          </p:nvPr>
        </p:nvSpPr>
        <p:spPr>
          <a:xfrm>
            <a:off x="1375673" y="258423"/>
            <a:ext cx="9886037" cy="932111"/>
          </a:xfrm>
        </p:spPr>
        <p:txBody>
          <a:bodyPr vert="horz" lIns="91440" tIns="45720" rIns="91440" bIns="45720" rtlCol="0" anchor="ctr">
            <a:noAutofit/>
          </a:bodyPr>
          <a:lstStyle/>
          <a:p>
            <a:pPr lvl="0">
              <a:lnSpc>
                <a:spcPct val="115000"/>
              </a:lnSpc>
            </a:pPr>
            <a:r>
              <a:rPr lang="en-GB" sz="2600" b="1" u="none" strike="noStrike">
                <a:effectLst/>
                <a:latin typeface="Arial"/>
                <a:ea typeface="Arial" panose="020B0604020202020204" pitchFamily="34" charset="0"/>
                <a:cs typeface="Arial"/>
              </a:rPr>
              <a:t>What is the relationship between sick leave and Job Title (</a:t>
            </a:r>
            <a:r>
              <a:rPr lang="en-GB" sz="2600" b="1" u="none" strike="noStrike" err="1">
                <a:effectLst/>
                <a:latin typeface="Arial"/>
                <a:ea typeface="Arial" panose="020B0604020202020204" pitchFamily="34" charset="0"/>
                <a:cs typeface="Arial"/>
              </a:rPr>
              <a:t>PersonType</a:t>
            </a:r>
            <a:r>
              <a:rPr lang="en-GB" sz="2600" b="1" u="none" strike="noStrike">
                <a:effectLst/>
                <a:latin typeface="Arial"/>
                <a:ea typeface="Arial" panose="020B0604020202020204" pitchFamily="34" charset="0"/>
                <a:cs typeface="Arial"/>
              </a:rPr>
              <a:t>)?</a:t>
            </a:r>
          </a:p>
        </p:txBody>
      </p:sp>
      <p:sp>
        <p:nvSpPr>
          <p:cNvPr id="5" name="Slide Number Placeholder 4">
            <a:extLst>
              <a:ext uri="{FF2B5EF4-FFF2-40B4-BE49-F238E27FC236}">
                <a16:creationId xmlns:a16="http://schemas.microsoft.com/office/drawing/2014/main" id="{1DDD930B-FB1B-543D-6828-8C31F30BBD28}"/>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13</a:t>
            </a:fld>
            <a:endParaRPr lang="en-US"/>
          </a:p>
        </p:txBody>
      </p:sp>
      <p:pic>
        <p:nvPicPr>
          <p:cNvPr id="8" name="Content Placeholder 7" descr="A chart of sick leave hours&#10;&#10;Description automatically generated">
            <a:extLst>
              <a:ext uri="{FF2B5EF4-FFF2-40B4-BE49-F238E27FC236}">
                <a16:creationId xmlns:a16="http://schemas.microsoft.com/office/drawing/2014/main" id="{F195D291-322B-8424-A028-7CFC72E6E402}"/>
              </a:ext>
            </a:extLst>
          </p:cNvPr>
          <p:cNvPicPr>
            <a:picLocks noGrp="1" noChangeAspect="1"/>
          </p:cNvPicPr>
          <p:nvPr>
            <p:ph sz="quarter" idx="10"/>
          </p:nvPr>
        </p:nvPicPr>
        <p:blipFill>
          <a:blip r:embed="rId3"/>
          <a:stretch>
            <a:fillRect/>
          </a:stretch>
        </p:blipFill>
        <p:spPr>
          <a:xfrm>
            <a:off x="1374475" y="1187801"/>
            <a:ext cx="9451675" cy="5674868"/>
          </a:xfrm>
        </p:spPr>
      </p:pic>
      <p:sp>
        <p:nvSpPr>
          <p:cNvPr id="3" name="TextBox 2">
            <a:extLst>
              <a:ext uri="{FF2B5EF4-FFF2-40B4-BE49-F238E27FC236}">
                <a16:creationId xmlns:a16="http://schemas.microsoft.com/office/drawing/2014/main" id="{8C84D4F5-63AC-F091-427A-C9540DEAC5A3}"/>
              </a:ext>
            </a:extLst>
          </p:cNvPr>
          <p:cNvSpPr txBox="1"/>
          <p:nvPr/>
        </p:nvSpPr>
        <p:spPr>
          <a:xfrm rot="16200000">
            <a:off x="825343" y="3432437"/>
            <a:ext cx="147920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Job Title</a:t>
            </a:r>
          </a:p>
        </p:txBody>
      </p:sp>
      <p:sp>
        <p:nvSpPr>
          <p:cNvPr id="4" name="TextBox 3">
            <a:extLst>
              <a:ext uri="{FF2B5EF4-FFF2-40B4-BE49-F238E27FC236}">
                <a16:creationId xmlns:a16="http://schemas.microsoft.com/office/drawing/2014/main" id="{E6EFC795-AFA3-2229-5399-AA75BF4E604E}"/>
              </a:ext>
            </a:extLst>
          </p:cNvPr>
          <p:cNvSpPr txBox="1"/>
          <p:nvPr/>
        </p:nvSpPr>
        <p:spPr>
          <a:xfrm>
            <a:off x="5852964" y="6613387"/>
            <a:ext cx="155413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Average sick leave hours</a:t>
            </a:r>
          </a:p>
        </p:txBody>
      </p:sp>
    </p:spTree>
    <p:extLst>
      <p:ext uri="{BB962C8B-B14F-4D97-AF65-F5344CB8AC3E}">
        <p14:creationId xmlns:p14="http://schemas.microsoft.com/office/powerpoint/2010/main" val="1517447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D148D-25FB-FAB3-B4FC-D27E4A06FF6F}"/>
              </a:ext>
            </a:extLst>
          </p:cNvPr>
          <p:cNvSpPr>
            <a:spLocks noGrp="1"/>
          </p:cNvSpPr>
          <p:nvPr>
            <p:ph type="title"/>
          </p:nvPr>
        </p:nvSpPr>
        <p:spPr>
          <a:xfrm>
            <a:off x="267418" y="14948"/>
            <a:ext cx="9288050" cy="1692231"/>
          </a:xfrm>
        </p:spPr>
        <p:txBody>
          <a:bodyPr anchor="ctr">
            <a:normAutofit/>
          </a:bodyPr>
          <a:lstStyle/>
          <a:p>
            <a:r>
              <a:rPr lang="en-GB" sz="2600" b="1">
                <a:latin typeface="Arial"/>
                <a:cs typeface="Arial"/>
              </a:rPr>
              <a:t>What is the relationship between sick leave and Job Title (</a:t>
            </a:r>
            <a:r>
              <a:rPr lang="en-GB" sz="2600" b="1" err="1">
                <a:latin typeface="Arial"/>
                <a:cs typeface="Arial"/>
              </a:rPr>
              <a:t>PersonType</a:t>
            </a:r>
            <a:r>
              <a:rPr lang="en-GB" sz="2600" b="1">
                <a:latin typeface="Arial"/>
                <a:cs typeface="Arial"/>
              </a:rPr>
              <a:t>)?</a:t>
            </a:r>
            <a:endParaRPr lang="en-US" sz="2600">
              <a:latin typeface="Arial"/>
              <a:cs typeface="Arial"/>
            </a:endParaRPr>
          </a:p>
          <a:p>
            <a:endParaRPr lang="en-US"/>
          </a:p>
        </p:txBody>
      </p:sp>
      <p:sp>
        <p:nvSpPr>
          <p:cNvPr id="4" name="Slide Number Placeholder 3">
            <a:extLst>
              <a:ext uri="{FF2B5EF4-FFF2-40B4-BE49-F238E27FC236}">
                <a16:creationId xmlns:a16="http://schemas.microsoft.com/office/drawing/2014/main" id="{55DA6862-D683-2887-B0E2-424A38E6ADCF}"/>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14</a:t>
            </a:fld>
            <a:endParaRPr lang="en-US"/>
          </a:p>
        </p:txBody>
      </p:sp>
      <p:sp>
        <p:nvSpPr>
          <p:cNvPr id="18" name="TextBox 17">
            <a:extLst>
              <a:ext uri="{FF2B5EF4-FFF2-40B4-BE49-F238E27FC236}">
                <a16:creationId xmlns:a16="http://schemas.microsoft.com/office/drawing/2014/main" id="{8BAB5879-C790-EBC5-7E2D-197ADBD78AC4}"/>
              </a:ext>
            </a:extLst>
          </p:cNvPr>
          <p:cNvSpPr txBox="1"/>
          <p:nvPr/>
        </p:nvSpPr>
        <p:spPr>
          <a:xfrm>
            <a:off x="8497017" y="2271622"/>
            <a:ext cx="3694981" cy="258532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The </a:t>
            </a:r>
            <a:r>
              <a:rPr lang="en-US" err="1"/>
              <a:t>organisation</a:t>
            </a:r>
            <a:r>
              <a:rPr lang="en-US"/>
              <a:t> level with the highest number of sick leave hours is level 4 (the lowest level)</a:t>
            </a:r>
          </a:p>
          <a:p>
            <a:pPr marL="285750" indent="-285750">
              <a:buFont typeface="Arial"/>
              <a:buChar char="•"/>
            </a:pPr>
            <a:r>
              <a:rPr lang="en-US"/>
              <a:t>The second level with the greatest number of sick leave hours is level 3, then level 2</a:t>
            </a:r>
          </a:p>
          <a:p>
            <a:pPr marL="285750" indent="-285750">
              <a:buFont typeface="Arial"/>
              <a:buChar char="•"/>
            </a:pPr>
            <a:endParaRPr lang="en-US"/>
          </a:p>
          <a:p>
            <a:pPr marL="285750" indent="-285750">
              <a:buFont typeface="Arial"/>
              <a:buChar char="•"/>
            </a:pPr>
            <a:endParaRPr lang="en-US"/>
          </a:p>
          <a:p>
            <a:endParaRPr lang="en-US"/>
          </a:p>
        </p:txBody>
      </p:sp>
      <p:pic>
        <p:nvPicPr>
          <p:cNvPr id="3" name="Picture 2" descr="A graph of a job title&#10;&#10;Description automatically generated">
            <a:extLst>
              <a:ext uri="{FF2B5EF4-FFF2-40B4-BE49-F238E27FC236}">
                <a16:creationId xmlns:a16="http://schemas.microsoft.com/office/drawing/2014/main" id="{595D4E7A-60E9-7937-9790-9E1710CF1318}"/>
              </a:ext>
            </a:extLst>
          </p:cNvPr>
          <p:cNvPicPr>
            <a:picLocks noChangeAspect="1"/>
          </p:cNvPicPr>
          <p:nvPr/>
        </p:nvPicPr>
        <p:blipFill>
          <a:blip r:embed="rId2"/>
          <a:stretch>
            <a:fillRect/>
          </a:stretch>
        </p:blipFill>
        <p:spPr>
          <a:xfrm>
            <a:off x="268356" y="1150188"/>
            <a:ext cx="8233476" cy="5520906"/>
          </a:xfrm>
          <a:prstGeom prst="rect">
            <a:avLst/>
          </a:prstGeom>
        </p:spPr>
      </p:pic>
    </p:spTree>
    <p:extLst>
      <p:ext uri="{BB962C8B-B14F-4D97-AF65-F5344CB8AC3E}">
        <p14:creationId xmlns:p14="http://schemas.microsoft.com/office/powerpoint/2010/main" val="1273157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29238-A756-D5F2-0315-51DD4D05273B}"/>
              </a:ext>
            </a:extLst>
          </p:cNvPr>
          <p:cNvSpPr>
            <a:spLocks noGrp="1"/>
          </p:cNvSpPr>
          <p:nvPr>
            <p:ph type="title"/>
          </p:nvPr>
        </p:nvSpPr>
        <p:spPr>
          <a:xfrm>
            <a:off x="294597" y="344248"/>
            <a:ext cx="9629955" cy="1643978"/>
          </a:xfrm>
        </p:spPr>
        <p:txBody>
          <a:bodyPr/>
          <a:lstStyle/>
          <a:p>
            <a:r>
              <a:rPr lang="en-GB" sz="2600" b="1">
                <a:latin typeface="Arial"/>
                <a:cs typeface="Arial"/>
              </a:rPr>
              <a:t>What is the relationship between sick leave and Job Title (</a:t>
            </a:r>
            <a:r>
              <a:rPr lang="en-GB" sz="2600" b="1" err="1">
                <a:latin typeface="Arial"/>
                <a:cs typeface="Arial"/>
              </a:rPr>
              <a:t>PersonType</a:t>
            </a:r>
            <a:r>
              <a:rPr lang="en-GB" sz="2600" b="1">
                <a:latin typeface="Arial"/>
                <a:cs typeface="Arial"/>
              </a:rPr>
              <a:t>)?</a:t>
            </a:r>
            <a:endParaRPr lang="en-US" sz="2600">
              <a:latin typeface="Arial"/>
              <a:cs typeface="Arial"/>
            </a:endParaRPr>
          </a:p>
          <a:p>
            <a:endParaRPr lang="en-US"/>
          </a:p>
          <a:p>
            <a:endParaRPr lang="en-US"/>
          </a:p>
        </p:txBody>
      </p:sp>
      <p:sp>
        <p:nvSpPr>
          <p:cNvPr id="4" name="Content Placeholder 3">
            <a:extLst>
              <a:ext uri="{FF2B5EF4-FFF2-40B4-BE49-F238E27FC236}">
                <a16:creationId xmlns:a16="http://schemas.microsoft.com/office/drawing/2014/main" id="{39223020-50DF-FFAA-E8D8-C7E714B77994}"/>
              </a:ext>
            </a:extLst>
          </p:cNvPr>
          <p:cNvSpPr>
            <a:spLocks noGrp="1"/>
          </p:cNvSpPr>
          <p:nvPr>
            <p:ph sz="quarter" idx="11"/>
          </p:nvPr>
        </p:nvSpPr>
        <p:spPr>
          <a:xfrm>
            <a:off x="7866400" y="1950363"/>
            <a:ext cx="4331351" cy="3660916"/>
          </a:xfrm>
        </p:spPr>
        <p:txBody>
          <a:bodyPr vert="horz" lIns="91440" tIns="45720" rIns="91440" bIns="45720" rtlCol="0" anchor="t">
            <a:normAutofit/>
          </a:bodyPr>
          <a:lstStyle/>
          <a:p>
            <a:r>
              <a:rPr lang="en-US"/>
              <a:t>Slight negative correlation, but it is not significant enough to draw conclusions</a:t>
            </a:r>
          </a:p>
          <a:p>
            <a:r>
              <a:rPr lang="en-US"/>
              <a:t>The correlation coefficient between the two values is </a:t>
            </a:r>
            <a:r>
              <a:rPr lang="en-US">
                <a:solidFill>
                  <a:srgbClr val="000000"/>
                </a:solidFill>
                <a:latin typeface="Tenorite"/>
              </a:rPr>
              <a:t>-0.00341312</a:t>
            </a:r>
          </a:p>
          <a:p>
            <a:r>
              <a:rPr lang="en-US"/>
              <a:t>Does not correspond with what we saw about the </a:t>
            </a:r>
            <a:r>
              <a:rPr lang="en-US" err="1"/>
              <a:t>organisation</a:t>
            </a:r>
            <a:r>
              <a:rPr lang="en-US"/>
              <a:t> level, as we saw that those who are on a lower level tend to take more sick leave</a:t>
            </a:r>
          </a:p>
          <a:p>
            <a:endParaRPr lang="en-US"/>
          </a:p>
        </p:txBody>
      </p:sp>
      <p:sp>
        <p:nvSpPr>
          <p:cNvPr id="5" name="Slide Number Placeholder 4">
            <a:extLst>
              <a:ext uri="{FF2B5EF4-FFF2-40B4-BE49-F238E27FC236}">
                <a16:creationId xmlns:a16="http://schemas.microsoft.com/office/drawing/2014/main" id="{AEBCC1EA-421A-F024-440A-FB3B5F99A234}"/>
              </a:ext>
            </a:extLst>
          </p:cNvPr>
          <p:cNvSpPr>
            <a:spLocks noGrp="1"/>
          </p:cNvSpPr>
          <p:nvPr>
            <p:ph type="sldNum" sz="quarter" idx="4"/>
          </p:nvPr>
        </p:nvSpPr>
        <p:spPr/>
        <p:txBody>
          <a:bodyPr/>
          <a:lstStyle/>
          <a:p>
            <a:fld id="{B5CEABB6-07DC-46E8-9B57-56EC44A396E5}" type="slidenum">
              <a:rPr lang="en-US" smtClean="0"/>
              <a:pPr/>
              <a:t>15</a:t>
            </a:fld>
            <a:endParaRPr lang="en-US"/>
          </a:p>
        </p:txBody>
      </p:sp>
      <p:pic>
        <p:nvPicPr>
          <p:cNvPr id="8" name="Content Placeholder 7" descr="A graph of sick leave hours&#10;&#10;Description automatically generated">
            <a:extLst>
              <a:ext uri="{FF2B5EF4-FFF2-40B4-BE49-F238E27FC236}">
                <a16:creationId xmlns:a16="http://schemas.microsoft.com/office/drawing/2014/main" id="{155F58C8-F74A-5B5E-2399-386B851C03E6}"/>
              </a:ext>
            </a:extLst>
          </p:cNvPr>
          <p:cNvPicPr>
            <a:picLocks noGrp="1" noChangeAspect="1"/>
          </p:cNvPicPr>
          <p:nvPr>
            <p:ph sz="quarter" idx="10"/>
          </p:nvPr>
        </p:nvPicPr>
        <p:blipFill>
          <a:blip r:embed="rId2"/>
          <a:stretch>
            <a:fillRect/>
          </a:stretch>
        </p:blipFill>
        <p:spPr>
          <a:xfrm>
            <a:off x="296173" y="1325838"/>
            <a:ext cx="7551877" cy="4521776"/>
          </a:xfrm>
        </p:spPr>
      </p:pic>
    </p:spTree>
    <p:extLst>
      <p:ext uri="{BB962C8B-B14F-4D97-AF65-F5344CB8AC3E}">
        <p14:creationId xmlns:p14="http://schemas.microsoft.com/office/powerpoint/2010/main" val="1577945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2B2F-534F-A196-1186-33D282CE3C7F}"/>
              </a:ext>
            </a:extLst>
          </p:cNvPr>
          <p:cNvSpPr>
            <a:spLocks noGrp="1"/>
          </p:cNvSpPr>
          <p:nvPr>
            <p:ph type="title"/>
          </p:nvPr>
        </p:nvSpPr>
        <p:spPr>
          <a:xfrm>
            <a:off x="455111" y="490385"/>
            <a:ext cx="8901584" cy="1069037"/>
          </a:xfrm>
        </p:spPr>
        <p:txBody>
          <a:bodyPr vert="horz" lIns="91440" tIns="45720" rIns="91440" bIns="45720" rtlCol="0" anchor="ctr">
            <a:noAutofit/>
          </a:bodyPr>
          <a:lstStyle/>
          <a:p>
            <a:r>
              <a:rPr lang="en-GB" sz="2600" b="1">
                <a:effectLst/>
                <a:latin typeface="Arial"/>
                <a:cs typeface="Arial"/>
              </a:rPr>
              <a:t>What is the relationship between store trading duration and revenue?</a:t>
            </a:r>
            <a:br>
              <a:rPr lang="en-GB" sz="3600">
                <a:effectLst/>
              </a:rPr>
            </a:br>
            <a:endParaRPr lang="en-US"/>
          </a:p>
        </p:txBody>
      </p:sp>
      <p:sp>
        <p:nvSpPr>
          <p:cNvPr id="5" name="Slide Number Placeholder 4">
            <a:extLst>
              <a:ext uri="{FF2B5EF4-FFF2-40B4-BE49-F238E27FC236}">
                <a16:creationId xmlns:a16="http://schemas.microsoft.com/office/drawing/2014/main" id="{0FF6EF25-1A43-B685-800B-85D36602EF9F}"/>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16</a:t>
            </a:fld>
            <a:endParaRPr lang="en-US"/>
          </a:p>
        </p:txBody>
      </p:sp>
      <p:pic>
        <p:nvPicPr>
          <p:cNvPr id="4" name="Picture 3" descr="A graph of green and yellow bars&#10;&#10;Description automatically generated">
            <a:extLst>
              <a:ext uri="{FF2B5EF4-FFF2-40B4-BE49-F238E27FC236}">
                <a16:creationId xmlns:a16="http://schemas.microsoft.com/office/drawing/2014/main" id="{47ACEE87-BF58-F77D-6231-DB7409A83986}"/>
              </a:ext>
            </a:extLst>
          </p:cNvPr>
          <p:cNvPicPr>
            <a:picLocks noChangeAspect="1"/>
          </p:cNvPicPr>
          <p:nvPr/>
        </p:nvPicPr>
        <p:blipFill>
          <a:blip r:embed="rId3"/>
          <a:stretch>
            <a:fillRect/>
          </a:stretch>
        </p:blipFill>
        <p:spPr>
          <a:xfrm>
            <a:off x="6232531" y="1560329"/>
            <a:ext cx="5724704" cy="3400128"/>
          </a:xfrm>
          <a:prstGeom prst="rect">
            <a:avLst/>
          </a:prstGeom>
        </p:spPr>
      </p:pic>
      <p:pic>
        <p:nvPicPr>
          <p:cNvPr id="8" name="Content Placeholder 7" descr="A graph of orange dots&#10;&#10;Description automatically generated">
            <a:extLst>
              <a:ext uri="{FF2B5EF4-FFF2-40B4-BE49-F238E27FC236}">
                <a16:creationId xmlns:a16="http://schemas.microsoft.com/office/drawing/2014/main" id="{03093B7B-2EAC-9AFD-F628-963A4507FE02}"/>
              </a:ext>
            </a:extLst>
          </p:cNvPr>
          <p:cNvPicPr>
            <a:picLocks noGrp="1" noChangeAspect="1"/>
          </p:cNvPicPr>
          <p:nvPr>
            <p:ph sz="quarter" idx="10"/>
          </p:nvPr>
        </p:nvPicPr>
        <p:blipFill>
          <a:blip r:embed="rId4"/>
          <a:stretch>
            <a:fillRect/>
          </a:stretch>
        </p:blipFill>
        <p:spPr>
          <a:xfrm>
            <a:off x="232349" y="1557237"/>
            <a:ext cx="5782574" cy="3462588"/>
          </a:xfrm>
        </p:spPr>
      </p:pic>
      <mc:AlternateContent xmlns:mc="http://schemas.openxmlformats.org/markup-compatibility/2006" xmlns:p14="http://schemas.microsoft.com/office/powerpoint/2010/main">
        <mc:Choice Requires="p14">
          <p:contentPart p14:bwMode="auto" r:id="rId5">
            <p14:nvContentPartPr>
              <p14:cNvPr id="35" name="Ink 34">
                <a:extLst>
                  <a:ext uri="{FF2B5EF4-FFF2-40B4-BE49-F238E27FC236}">
                    <a16:creationId xmlns:a16="http://schemas.microsoft.com/office/drawing/2014/main" id="{DC29314C-F664-8323-F318-206B46F93420}"/>
                  </a:ext>
                </a:extLst>
              </p14:cNvPr>
              <p14:cNvContentPartPr/>
              <p14:nvPr/>
            </p14:nvContentPartPr>
            <p14:xfrm>
              <a:off x="7164779" y="1790551"/>
              <a:ext cx="4551570" cy="2751760"/>
            </p14:xfrm>
          </p:contentPart>
        </mc:Choice>
        <mc:Fallback xmlns="">
          <p:pic>
            <p:nvPicPr>
              <p:cNvPr id="35" name="Ink 34">
                <a:extLst>
                  <a:ext uri="{FF2B5EF4-FFF2-40B4-BE49-F238E27FC236}">
                    <a16:creationId xmlns:a16="http://schemas.microsoft.com/office/drawing/2014/main" id="{DC29314C-F664-8323-F318-206B46F93420}"/>
                  </a:ext>
                </a:extLst>
              </p:cNvPr>
              <p:cNvPicPr/>
              <p:nvPr/>
            </p:nvPicPr>
            <p:blipFill>
              <a:blip r:embed="rId6"/>
              <a:stretch>
                <a:fillRect/>
              </a:stretch>
            </p:blipFill>
            <p:spPr>
              <a:xfrm>
                <a:off x="7146781" y="1772554"/>
                <a:ext cx="4587205" cy="2787394"/>
              </a:xfrm>
              <a:prstGeom prst="rect">
                <a:avLst/>
              </a:prstGeom>
            </p:spPr>
          </p:pic>
        </mc:Fallback>
      </mc:AlternateContent>
    </p:spTree>
    <p:extLst>
      <p:ext uri="{BB962C8B-B14F-4D97-AF65-F5344CB8AC3E}">
        <p14:creationId xmlns:p14="http://schemas.microsoft.com/office/powerpoint/2010/main" val="214926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2B2F-534F-A196-1186-33D282CE3C7F}"/>
              </a:ext>
            </a:extLst>
          </p:cNvPr>
          <p:cNvSpPr>
            <a:spLocks noGrp="1"/>
          </p:cNvSpPr>
          <p:nvPr>
            <p:ph type="title"/>
          </p:nvPr>
        </p:nvSpPr>
        <p:spPr>
          <a:xfrm>
            <a:off x="768262" y="365125"/>
            <a:ext cx="10018487" cy="1152544"/>
          </a:xfrm>
        </p:spPr>
        <p:txBody>
          <a:bodyPr anchor="ctr">
            <a:normAutofit fontScale="90000"/>
          </a:bodyPr>
          <a:lstStyle/>
          <a:p>
            <a:r>
              <a:rPr lang="en-GB" sz="2600" b="1">
                <a:effectLst/>
                <a:latin typeface="Arial"/>
                <a:cs typeface="Arial"/>
              </a:rPr>
              <a:t>What is the relationship between store trading duration and revenue?</a:t>
            </a:r>
            <a:br>
              <a:rPr lang="en-GB">
                <a:effectLst/>
              </a:rPr>
            </a:br>
            <a:endParaRPr lang="en-US"/>
          </a:p>
        </p:txBody>
      </p:sp>
      <p:sp>
        <p:nvSpPr>
          <p:cNvPr id="5" name="Slide Number Placeholder 4">
            <a:extLst>
              <a:ext uri="{FF2B5EF4-FFF2-40B4-BE49-F238E27FC236}">
                <a16:creationId xmlns:a16="http://schemas.microsoft.com/office/drawing/2014/main" id="{0FF6EF25-1A43-B685-800B-85D36602EF9F}"/>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17</a:t>
            </a:fld>
            <a:endParaRPr lang="en-US"/>
          </a:p>
        </p:txBody>
      </p:sp>
      <p:sp>
        <p:nvSpPr>
          <p:cNvPr id="4" name="Title 1">
            <a:extLst>
              <a:ext uri="{FF2B5EF4-FFF2-40B4-BE49-F238E27FC236}">
                <a16:creationId xmlns:a16="http://schemas.microsoft.com/office/drawing/2014/main" id="{911C7A37-7206-72B4-B4AF-437C4E26821E}"/>
              </a:ext>
            </a:extLst>
          </p:cNvPr>
          <p:cNvSpPr txBox="1">
            <a:spLocks/>
          </p:cNvSpPr>
          <p:nvPr/>
        </p:nvSpPr>
        <p:spPr>
          <a:xfrm>
            <a:off x="8314240" y="1710476"/>
            <a:ext cx="3782698" cy="3801279"/>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a:buChar char="•"/>
            </a:pPr>
            <a:endParaRPr lang="en-GB" sz="1800" b="1" cap="none">
              <a:latin typeface="Arial"/>
              <a:cs typeface="Arial"/>
            </a:endParaRPr>
          </a:p>
          <a:p>
            <a:pPr marL="342900" indent="-342900">
              <a:buFont typeface="Arial"/>
              <a:buChar char="•"/>
            </a:pPr>
            <a:endParaRPr lang="en-GB" sz="1800" b="1" cap="none">
              <a:latin typeface="Arial"/>
              <a:cs typeface="Arial"/>
            </a:endParaRPr>
          </a:p>
          <a:p>
            <a:pPr marL="285750" indent="-285750">
              <a:buFont typeface="Arial"/>
              <a:buChar char="•"/>
            </a:pPr>
            <a:r>
              <a:rPr lang="en-GB" sz="1800" cap="none">
                <a:latin typeface="Arial"/>
                <a:cs typeface="Arial"/>
              </a:rPr>
              <a:t>Weak/Inconsistent </a:t>
            </a:r>
            <a:r>
              <a:rPr lang="en-GB" sz="1600" cap="none">
                <a:latin typeface="Arial"/>
                <a:cs typeface="Arial"/>
              </a:rPr>
              <a:t>Correlation</a:t>
            </a:r>
            <a:endParaRPr lang="en-GB" sz="1400" cap="none">
              <a:latin typeface="Arial"/>
              <a:ea typeface="+mj-lt"/>
              <a:cs typeface="Arial"/>
            </a:endParaRPr>
          </a:p>
          <a:p>
            <a:pPr marL="742950" lvl="1" indent="-285750">
              <a:lnSpc>
                <a:spcPct val="90000"/>
              </a:lnSpc>
              <a:spcBef>
                <a:spcPct val="0"/>
              </a:spcBef>
              <a:buFont typeface="Courier New"/>
              <a:buChar char="o"/>
            </a:pPr>
            <a:r>
              <a:rPr lang="en-GB">
                <a:latin typeface="Arial"/>
                <a:cs typeface="Arial"/>
              </a:rPr>
              <a:t>NO trend or clear pattern</a:t>
            </a:r>
            <a:r>
              <a:rPr lang="en-GB" sz="1200">
                <a:latin typeface="Arial"/>
                <a:cs typeface="Arial"/>
              </a:rPr>
              <a:t> </a:t>
            </a:r>
            <a:endParaRPr lang="en-GB" sz="1200" cap="none">
              <a:latin typeface="Arial"/>
              <a:cs typeface="Arial"/>
            </a:endParaRPr>
          </a:p>
          <a:p>
            <a:pPr lvl="1"/>
            <a:endParaRPr lang="en-GB" sz="1100">
              <a:latin typeface="Arial"/>
              <a:ea typeface="+mj-lt"/>
              <a:cs typeface="+mj-lt"/>
            </a:endParaRPr>
          </a:p>
          <a:p>
            <a:pPr lvl="1"/>
            <a:endParaRPr lang="en-GB" sz="1100">
              <a:latin typeface="Arial"/>
              <a:ea typeface="+mj-lt"/>
              <a:cs typeface="+mj-lt"/>
            </a:endParaRPr>
          </a:p>
          <a:p>
            <a:pPr lvl="1"/>
            <a:endParaRPr lang="en-GB" sz="1100">
              <a:latin typeface="Arial"/>
              <a:ea typeface="+mj-lt"/>
              <a:cs typeface="+mj-lt"/>
            </a:endParaRPr>
          </a:p>
          <a:p>
            <a:pPr marL="285750" indent="-285750">
              <a:buFont typeface="Arial"/>
              <a:buChar char="•"/>
            </a:pPr>
            <a:r>
              <a:rPr lang="en-GB" sz="1800" cap="none">
                <a:latin typeface="Arial"/>
                <a:ea typeface="+mj-lt"/>
                <a:cs typeface="+mj-lt"/>
              </a:rPr>
              <a:t>Possible Reasons for this weak or fluctuating relationship</a:t>
            </a:r>
            <a:endParaRPr lang="en-GB" sz="1800" cap="none">
              <a:latin typeface="Arial"/>
              <a:cs typeface="Arial"/>
            </a:endParaRPr>
          </a:p>
          <a:p>
            <a:pPr lvl="1">
              <a:lnSpc>
                <a:spcPct val="90000"/>
              </a:lnSpc>
              <a:spcBef>
                <a:spcPct val="0"/>
              </a:spcBef>
            </a:pPr>
            <a:endParaRPr lang="en-GB" sz="1600">
              <a:latin typeface="Arial"/>
              <a:ea typeface="+mj-lt"/>
              <a:cs typeface="+mj-lt"/>
            </a:endParaRPr>
          </a:p>
          <a:p>
            <a:pPr marL="742950" lvl="1" indent="-285750">
              <a:lnSpc>
                <a:spcPct val="90000"/>
              </a:lnSpc>
              <a:spcBef>
                <a:spcPct val="0"/>
              </a:spcBef>
              <a:buFont typeface="Courier New"/>
              <a:buChar char="o"/>
            </a:pPr>
            <a:r>
              <a:rPr lang="en-GB">
                <a:latin typeface="Arial"/>
                <a:ea typeface="+mj-lt"/>
                <a:cs typeface="+mj-lt"/>
              </a:rPr>
              <a:t>Location</a:t>
            </a:r>
            <a:endParaRPr lang="en-GB">
              <a:latin typeface="Arial"/>
              <a:ea typeface="+mj-lt"/>
              <a:cs typeface="Arial"/>
            </a:endParaRPr>
          </a:p>
          <a:p>
            <a:pPr marL="742950" lvl="1" indent="-285750">
              <a:lnSpc>
                <a:spcPct val="90000"/>
              </a:lnSpc>
              <a:spcBef>
                <a:spcPct val="0"/>
              </a:spcBef>
              <a:buFont typeface="Courier New"/>
              <a:buChar char="o"/>
            </a:pPr>
            <a:r>
              <a:rPr lang="en-GB">
                <a:latin typeface="Arial"/>
                <a:ea typeface="+mj-lt"/>
                <a:cs typeface="+mj-lt"/>
              </a:rPr>
              <a:t>Seasonality</a:t>
            </a:r>
            <a:endParaRPr lang="en-GB">
              <a:latin typeface="Arial"/>
              <a:ea typeface="+mj-lt"/>
              <a:cs typeface="Arial"/>
            </a:endParaRPr>
          </a:p>
          <a:p>
            <a:pPr marL="742950" lvl="1" indent="-285750">
              <a:lnSpc>
                <a:spcPct val="90000"/>
              </a:lnSpc>
              <a:spcBef>
                <a:spcPct val="0"/>
              </a:spcBef>
              <a:buFont typeface="Courier New"/>
              <a:buChar char="o"/>
            </a:pPr>
            <a:r>
              <a:rPr lang="en-GB">
                <a:latin typeface="Arial"/>
                <a:ea typeface="+mj-lt"/>
                <a:cs typeface="+mj-lt"/>
              </a:rPr>
              <a:t>Marketing</a:t>
            </a:r>
            <a:r>
              <a:rPr lang="en-GB" cap="none">
                <a:latin typeface="Arial"/>
                <a:ea typeface="+mj-lt"/>
                <a:cs typeface="+mj-lt"/>
              </a:rPr>
              <a:t> </a:t>
            </a:r>
            <a:r>
              <a:rPr lang="en-GB">
                <a:latin typeface="Arial"/>
                <a:ea typeface="+mj-lt"/>
                <a:cs typeface="+mj-lt"/>
              </a:rPr>
              <a:t>efforts</a:t>
            </a:r>
            <a:endParaRPr lang="en-GB">
              <a:latin typeface="Arial"/>
              <a:ea typeface="+mj-lt"/>
              <a:cs typeface="Arial"/>
            </a:endParaRPr>
          </a:p>
          <a:p>
            <a:pPr marL="742950" lvl="1" indent="-285750">
              <a:lnSpc>
                <a:spcPct val="90000"/>
              </a:lnSpc>
              <a:spcBef>
                <a:spcPct val="0"/>
              </a:spcBef>
              <a:buFont typeface="Courier New"/>
              <a:buChar char="o"/>
            </a:pPr>
            <a:r>
              <a:rPr lang="en-GB">
                <a:latin typeface="Arial"/>
                <a:ea typeface="+mj-lt"/>
                <a:cs typeface="+mj-lt"/>
              </a:rPr>
              <a:t>Product</a:t>
            </a:r>
            <a:r>
              <a:rPr lang="en-GB" cap="none">
                <a:latin typeface="Arial"/>
                <a:ea typeface="+mj-lt"/>
                <a:cs typeface="+mj-lt"/>
              </a:rPr>
              <a:t> offerings</a:t>
            </a:r>
            <a:endParaRPr lang="en-GB" cap="none">
              <a:latin typeface="Arial"/>
              <a:cs typeface="Arial"/>
            </a:endParaRPr>
          </a:p>
          <a:p>
            <a:endParaRPr lang="en-GB" sz="2400" b="1" cap="none">
              <a:latin typeface="Arial"/>
              <a:cs typeface="Arial"/>
            </a:endParaRPr>
          </a:p>
          <a:p>
            <a:endParaRPr lang="en-GB" sz="2000" b="1">
              <a:latin typeface="Arial"/>
              <a:cs typeface="Arial"/>
            </a:endParaRPr>
          </a:p>
          <a:p>
            <a:endParaRPr lang="en-GB" sz="2000" b="1">
              <a:latin typeface="Arial"/>
              <a:cs typeface="Arial"/>
            </a:endParaRPr>
          </a:p>
          <a:p>
            <a:endParaRPr lang="en-GB" sz="2000" b="1">
              <a:latin typeface="Arial"/>
              <a:cs typeface="Arial"/>
            </a:endParaRPr>
          </a:p>
        </p:txBody>
      </p:sp>
      <p:pic>
        <p:nvPicPr>
          <p:cNvPr id="7" name="Content Placeholder 6" descr="A chart of different colored circles&#10;&#10;Description automatically generated">
            <a:extLst>
              <a:ext uri="{FF2B5EF4-FFF2-40B4-BE49-F238E27FC236}">
                <a16:creationId xmlns:a16="http://schemas.microsoft.com/office/drawing/2014/main" id="{E8BF073E-6D9B-5CEF-E8A5-AA2C16541FDA}"/>
              </a:ext>
            </a:extLst>
          </p:cNvPr>
          <p:cNvPicPr>
            <a:picLocks noGrp="1" noChangeAspect="1"/>
          </p:cNvPicPr>
          <p:nvPr>
            <p:ph sz="quarter" idx="10"/>
          </p:nvPr>
        </p:nvPicPr>
        <p:blipFill>
          <a:blip r:embed="rId3"/>
          <a:stretch>
            <a:fillRect/>
          </a:stretch>
        </p:blipFill>
        <p:spPr>
          <a:xfrm>
            <a:off x="771256" y="1239282"/>
            <a:ext cx="7474983" cy="4628002"/>
          </a:xfrm>
        </p:spPr>
      </p:pic>
    </p:spTree>
    <p:extLst>
      <p:ext uri="{BB962C8B-B14F-4D97-AF65-F5344CB8AC3E}">
        <p14:creationId xmlns:p14="http://schemas.microsoft.com/office/powerpoint/2010/main" val="357020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6DBB-D0DC-05D4-788C-E10EEF6B4A91}"/>
              </a:ext>
            </a:extLst>
          </p:cNvPr>
          <p:cNvSpPr>
            <a:spLocks noGrp="1"/>
          </p:cNvSpPr>
          <p:nvPr>
            <p:ph type="title"/>
          </p:nvPr>
        </p:nvSpPr>
        <p:spPr>
          <a:xfrm>
            <a:off x="891990" y="434226"/>
            <a:ext cx="10193052" cy="1080676"/>
          </a:xfrm>
        </p:spPr>
        <p:txBody>
          <a:bodyPr>
            <a:noAutofit/>
          </a:bodyPr>
          <a:lstStyle/>
          <a:p>
            <a:r>
              <a:rPr lang="en-GB" sz="2600" b="1">
                <a:effectLst/>
                <a:latin typeface="Arial"/>
                <a:ea typeface="Arial" panose="020B0604020202020204" pitchFamily="34" charset="0"/>
                <a:cs typeface="Arial"/>
              </a:rPr>
              <a:t>What is the relationship between the size of the stores, number of employees and revenue?</a:t>
            </a:r>
            <a:endParaRPr lang="en-US" sz="2600" b="1">
              <a:latin typeface="Arial"/>
              <a:cs typeface="Arial"/>
            </a:endParaRPr>
          </a:p>
        </p:txBody>
      </p:sp>
      <p:pic>
        <p:nvPicPr>
          <p:cNvPr id="6" name="Content Placeholder 5" descr="A group of blue and white bars&#10;&#10;Description automatically generated">
            <a:extLst>
              <a:ext uri="{FF2B5EF4-FFF2-40B4-BE49-F238E27FC236}">
                <a16:creationId xmlns:a16="http://schemas.microsoft.com/office/drawing/2014/main" id="{4B763915-8871-255C-131F-0EDFF3BF7B42}"/>
              </a:ext>
            </a:extLst>
          </p:cNvPr>
          <p:cNvPicPr>
            <a:picLocks noGrp="1" noChangeAspect="1"/>
          </p:cNvPicPr>
          <p:nvPr>
            <p:ph sz="quarter" idx="10"/>
          </p:nvPr>
        </p:nvPicPr>
        <p:blipFill>
          <a:blip r:embed="rId3"/>
          <a:stretch>
            <a:fillRect/>
          </a:stretch>
        </p:blipFill>
        <p:spPr>
          <a:xfrm>
            <a:off x="888676" y="1504825"/>
            <a:ext cx="4743586" cy="4468143"/>
          </a:xfrm>
        </p:spPr>
      </p:pic>
      <p:sp>
        <p:nvSpPr>
          <p:cNvPr id="5" name="Slide Number Placeholder 4">
            <a:extLst>
              <a:ext uri="{FF2B5EF4-FFF2-40B4-BE49-F238E27FC236}">
                <a16:creationId xmlns:a16="http://schemas.microsoft.com/office/drawing/2014/main" id="{C99D2502-F7A7-039F-01A0-59462ADFF659}"/>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18</a:t>
            </a:fld>
            <a:endParaRPr lang="en-US"/>
          </a:p>
        </p:txBody>
      </p:sp>
      <p:pic>
        <p:nvPicPr>
          <p:cNvPr id="9" name="Picture 8" descr="A red and blue squares with white text&#10;&#10;Description automatically generated">
            <a:extLst>
              <a:ext uri="{FF2B5EF4-FFF2-40B4-BE49-F238E27FC236}">
                <a16:creationId xmlns:a16="http://schemas.microsoft.com/office/drawing/2014/main" id="{B85FAAF6-745C-A26A-2DC3-31D4CECF31AF}"/>
              </a:ext>
            </a:extLst>
          </p:cNvPr>
          <p:cNvPicPr>
            <a:picLocks noChangeAspect="1"/>
          </p:cNvPicPr>
          <p:nvPr/>
        </p:nvPicPr>
        <p:blipFill>
          <a:blip r:embed="rId4"/>
          <a:stretch>
            <a:fillRect/>
          </a:stretch>
        </p:blipFill>
        <p:spPr>
          <a:xfrm>
            <a:off x="6091941" y="1886908"/>
            <a:ext cx="4726707" cy="3707183"/>
          </a:xfrm>
          <a:prstGeom prst="rect">
            <a:avLst/>
          </a:prstGeom>
        </p:spPr>
      </p:pic>
    </p:spTree>
    <p:extLst>
      <p:ext uri="{BB962C8B-B14F-4D97-AF65-F5344CB8AC3E}">
        <p14:creationId xmlns:p14="http://schemas.microsoft.com/office/powerpoint/2010/main" val="2398406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0E346-CDDC-E264-C80C-4A6629C7E718}"/>
              </a:ext>
            </a:extLst>
          </p:cNvPr>
          <p:cNvSpPr>
            <a:spLocks noGrp="1"/>
          </p:cNvSpPr>
          <p:nvPr>
            <p:ph type="title"/>
          </p:nvPr>
        </p:nvSpPr>
        <p:spPr>
          <a:xfrm>
            <a:off x="619007" y="209205"/>
            <a:ext cx="9524998" cy="1499627"/>
          </a:xfrm>
        </p:spPr>
        <p:txBody>
          <a:bodyPr>
            <a:normAutofit/>
          </a:bodyPr>
          <a:lstStyle/>
          <a:p>
            <a:r>
              <a:rPr lang="en-GB" sz="2600" b="1">
                <a:latin typeface="Arial"/>
                <a:cs typeface="Arial"/>
              </a:rPr>
              <a:t>What is the relationship between the size of the stores, number of employees and revenue?</a:t>
            </a:r>
            <a:endParaRPr lang="en-US" sz="2600"/>
          </a:p>
        </p:txBody>
      </p:sp>
      <p:sp>
        <p:nvSpPr>
          <p:cNvPr id="5" name="Slide Number Placeholder 4">
            <a:extLst>
              <a:ext uri="{FF2B5EF4-FFF2-40B4-BE49-F238E27FC236}">
                <a16:creationId xmlns:a16="http://schemas.microsoft.com/office/drawing/2014/main" id="{668FFF97-424A-753B-7E4B-7B62ED8C7058}"/>
              </a:ext>
            </a:extLst>
          </p:cNvPr>
          <p:cNvSpPr>
            <a:spLocks noGrp="1"/>
          </p:cNvSpPr>
          <p:nvPr>
            <p:ph type="sldNum" sz="quarter" idx="4"/>
          </p:nvPr>
        </p:nvSpPr>
        <p:spPr/>
        <p:txBody>
          <a:bodyPr/>
          <a:lstStyle/>
          <a:p>
            <a:fld id="{B5CEABB6-07DC-46E8-9B57-56EC44A396E5}" type="slidenum">
              <a:rPr lang="en-US" smtClean="0"/>
              <a:pPr/>
              <a:t>19</a:t>
            </a:fld>
            <a:endParaRPr lang="en-US"/>
          </a:p>
        </p:txBody>
      </p:sp>
      <p:pic>
        <p:nvPicPr>
          <p:cNvPr id="7" name="Picture 6" descr="A graph with numbers and dots&#10;&#10;Description automatically generated">
            <a:extLst>
              <a:ext uri="{FF2B5EF4-FFF2-40B4-BE49-F238E27FC236}">
                <a16:creationId xmlns:a16="http://schemas.microsoft.com/office/drawing/2014/main" id="{99A8DAA3-9C83-855F-BE20-D93F9BC4A738}"/>
              </a:ext>
            </a:extLst>
          </p:cNvPr>
          <p:cNvPicPr>
            <a:picLocks noChangeAspect="1"/>
          </p:cNvPicPr>
          <p:nvPr/>
        </p:nvPicPr>
        <p:blipFill>
          <a:blip r:embed="rId2"/>
          <a:stretch>
            <a:fillRect/>
          </a:stretch>
        </p:blipFill>
        <p:spPr>
          <a:xfrm>
            <a:off x="621355" y="1743731"/>
            <a:ext cx="4840919" cy="4033610"/>
          </a:xfrm>
          <a:prstGeom prst="rect">
            <a:avLst/>
          </a:prstGeom>
        </p:spPr>
      </p:pic>
      <p:sp>
        <p:nvSpPr>
          <p:cNvPr id="8" name="TextBox 7">
            <a:extLst>
              <a:ext uri="{FF2B5EF4-FFF2-40B4-BE49-F238E27FC236}">
                <a16:creationId xmlns:a16="http://schemas.microsoft.com/office/drawing/2014/main" id="{B2416D44-45A5-9078-1C01-A3D0D2642757}"/>
              </a:ext>
            </a:extLst>
          </p:cNvPr>
          <p:cNvSpPr txBox="1"/>
          <p:nvPr/>
        </p:nvSpPr>
        <p:spPr>
          <a:xfrm>
            <a:off x="5764656" y="1711131"/>
            <a:ext cx="6119826" cy="42165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latin typeface="Arial"/>
                <a:cs typeface="Arial"/>
              </a:rPr>
              <a:t>Key Findings:</a:t>
            </a:r>
          </a:p>
          <a:p>
            <a:pPr marL="342900" indent="-342900">
              <a:buFont typeface="Arial"/>
              <a:buChar char="•"/>
            </a:pPr>
            <a:r>
              <a:rPr lang="en-GB" b="1">
                <a:latin typeface="Arial"/>
                <a:cs typeface="Arial"/>
              </a:rPr>
              <a:t>Number of Employees vs  Store Size  : </a:t>
            </a:r>
          </a:p>
          <a:p>
            <a:r>
              <a:rPr lang="en-GB" sz="1600" b="1">
                <a:latin typeface="Arial"/>
                <a:cs typeface="Arial"/>
              </a:rPr>
              <a:t>      </a:t>
            </a:r>
            <a:r>
              <a:rPr lang="en-GB" sz="1600" b="1" i="1">
                <a:latin typeface="Arial"/>
                <a:cs typeface="Arial"/>
              </a:rPr>
              <a:t>Larger stores</a:t>
            </a:r>
            <a:r>
              <a:rPr lang="en-GB" sz="1600" i="1">
                <a:latin typeface="Arial"/>
                <a:cs typeface="Arial"/>
              </a:rPr>
              <a:t> generally require </a:t>
            </a:r>
            <a:r>
              <a:rPr lang="en-GB" sz="1600" b="1" i="1">
                <a:latin typeface="Arial"/>
                <a:cs typeface="Arial"/>
              </a:rPr>
              <a:t>more employees</a:t>
            </a:r>
          </a:p>
          <a:p>
            <a:endParaRPr lang="en-GB" sz="1600" b="1" i="1">
              <a:latin typeface="Arial"/>
              <a:cs typeface="Arial"/>
            </a:endParaRPr>
          </a:p>
          <a:p>
            <a:pPr marL="285750" indent="-285750">
              <a:buFont typeface="Arial"/>
              <a:buChar char="•"/>
            </a:pPr>
            <a:r>
              <a:rPr lang="en-GB" b="1">
                <a:latin typeface="Arial"/>
                <a:cs typeface="Arial"/>
              </a:rPr>
              <a:t>Number of Employees vs  Revenue: </a:t>
            </a:r>
          </a:p>
          <a:p>
            <a:r>
              <a:rPr lang="en-GB" sz="1600">
                <a:latin typeface="Arial"/>
                <a:cs typeface="Arial"/>
              </a:rPr>
              <a:t>      (1) </a:t>
            </a:r>
            <a:r>
              <a:rPr lang="en-GB" sz="1600" u="sng">
                <a:latin typeface="Arial"/>
                <a:cs typeface="Arial"/>
              </a:rPr>
              <a:t>Comparison between clusters: </a:t>
            </a:r>
          </a:p>
          <a:p>
            <a:r>
              <a:rPr lang="en-GB" sz="1600" b="1" i="1">
                <a:latin typeface="Arial"/>
                <a:cs typeface="Arial"/>
              </a:rPr>
              <a:t>            Larger stores</a:t>
            </a:r>
            <a:r>
              <a:rPr lang="en-GB" sz="1600" i="1">
                <a:latin typeface="Arial"/>
                <a:cs typeface="Arial"/>
              </a:rPr>
              <a:t> with </a:t>
            </a:r>
            <a:r>
              <a:rPr lang="en-GB" sz="1600" b="1" i="1">
                <a:latin typeface="Arial"/>
                <a:cs typeface="Arial"/>
              </a:rPr>
              <a:t>more employees</a:t>
            </a:r>
            <a:r>
              <a:rPr lang="en-GB" sz="1600" i="1">
                <a:latin typeface="Arial"/>
                <a:cs typeface="Arial"/>
              </a:rPr>
              <a:t> tend to  </a:t>
            </a:r>
            <a:endParaRPr lang="en-GB" sz="1600" u="sng">
              <a:latin typeface="Arial"/>
              <a:cs typeface="Arial"/>
            </a:endParaRPr>
          </a:p>
          <a:p>
            <a:r>
              <a:rPr lang="en-GB" sz="1600" i="1">
                <a:latin typeface="Arial"/>
                <a:cs typeface="Arial"/>
              </a:rPr>
              <a:t>            generate </a:t>
            </a:r>
            <a:r>
              <a:rPr lang="en-GB" sz="1600" b="1" i="1">
                <a:latin typeface="Arial"/>
                <a:cs typeface="Arial"/>
              </a:rPr>
              <a:t>higher revenue</a:t>
            </a:r>
            <a:endParaRPr lang="en-GB" sz="1600">
              <a:latin typeface="Arial"/>
              <a:cs typeface="Arial"/>
            </a:endParaRPr>
          </a:p>
          <a:p>
            <a:r>
              <a:rPr lang="en-GB" sz="1600">
                <a:latin typeface="Arial"/>
                <a:cs typeface="Arial"/>
              </a:rPr>
              <a:t>      (2) </a:t>
            </a:r>
            <a:r>
              <a:rPr lang="en-GB" sz="1600" u="sng">
                <a:latin typeface="Arial"/>
                <a:cs typeface="Arial"/>
              </a:rPr>
              <a:t>Comparison within each cluster: </a:t>
            </a:r>
            <a:endParaRPr lang="en-GB" sz="1600">
              <a:latin typeface="Arial"/>
              <a:cs typeface="Arial"/>
            </a:endParaRPr>
          </a:p>
          <a:p>
            <a:r>
              <a:rPr lang="en-GB" sz="1600">
                <a:latin typeface="Arial"/>
                <a:cs typeface="Arial"/>
              </a:rPr>
              <a:t>            </a:t>
            </a:r>
            <a:r>
              <a:rPr lang="en-GB" sz="1600" i="1">
                <a:latin typeface="Arial"/>
                <a:cs typeface="Arial"/>
              </a:rPr>
              <a:t>The number of employees will </a:t>
            </a:r>
            <a:r>
              <a:rPr lang="en-GB" sz="1600" b="1" i="1">
                <a:latin typeface="Arial"/>
                <a:cs typeface="Arial"/>
              </a:rPr>
              <a:t>NOT</a:t>
            </a:r>
            <a:r>
              <a:rPr lang="en-GB" sz="1600" i="1">
                <a:latin typeface="Arial"/>
                <a:cs typeface="Arial"/>
              </a:rPr>
              <a:t> affect revenue</a:t>
            </a:r>
            <a:r>
              <a:rPr lang="en-GB" sz="1600">
                <a:latin typeface="Arial"/>
                <a:cs typeface="Arial"/>
              </a:rPr>
              <a:t>.</a:t>
            </a:r>
          </a:p>
          <a:p>
            <a:endParaRPr lang="en-GB" sz="1600">
              <a:latin typeface="Arial"/>
              <a:cs typeface="Arial"/>
            </a:endParaRPr>
          </a:p>
          <a:p>
            <a:pPr marL="285750" indent="-285750">
              <a:buFont typeface="Arial"/>
              <a:buChar char="•"/>
            </a:pPr>
            <a:r>
              <a:rPr lang="en-GB" b="1">
                <a:latin typeface="Arial"/>
                <a:cs typeface="Arial"/>
              </a:rPr>
              <a:t>Number of Employees vs Store Size vs Revenue:</a:t>
            </a:r>
          </a:p>
          <a:p>
            <a:r>
              <a:rPr lang="en-GB" sz="1600">
                <a:latin typeface="Arial"/>
                <a:cs typeface="Arial"/>
              </a:rPr>
              <a:t>    </a:t>
            </a:r>
            <a:r>
              <a:rPr lang="en-GB" sz="1600" i="1">
                <a:latin typeface="Arial"/>
                <a:cs typeface="Arial"/>
              </a:rPr>
              <a:t> </a:t>
            </a:r>
            <a:r>
              <a:rPr lang="en-GB" sz="1600" b="1" i="1">
                <a:latin typeface="Arial"/>
                <a:cs typeface="Arial"/>
              </a:rPr>
              <a:t>Larger stores</a:t>
            </a:r>
            <a:r>
              <a:rPr lang="en-GB" sz="1600" i="1">
                <a:latin typeface="Arial"/>
                <a:cs typeface="Arial"/>
              </a:rPr>
              <a:t> with </a:t>
            </a:r>
            <a:r>
              <a:rPr lang="en-GB" sz="1600" b="1" i="1">
                <a:latin typeface="Arial"/>
                <a:cs typeface="Arial"/>
              </a:rPr>
              <a:t>more employees</a:t>
            </a:r>
            <a:r>
              <a:rPr lang="en-GB" sz="1600" i="1">
                <a:latin typeface="Arial"/>
                <a:cs typeface="Arial"/>
              </a:rPr>
              <a:t> will generate</a:t>
            </a:r>
            <a:r>
              <a:rPr lang="en-GB" sz="1600" b="1" i="1">
                <a:latin typeface="Arial"/>
                <a:cs typeface="Arial"/>
              </a:rPr>
              <a:t> more</a:t>
            </a:r>
          </a:p>
          <a:p>
            <a:r>
              <a:rPr lang="en-GB" sz="1600" b="1" i="1">
                <a:latin typeface="Arial"/>
                <a:cs typeface="Arial"/>
              </a:rPr>
              <a:t>     revenue </a:t>
            </a:r>
          </a:p>
          <a:p>
            <a:endParaRPr lang="en-GB"/>
          </a:p>
          <a:p>
            <a:pPr marL="285750" indent="-285750">
              <a:buFont typeface="Arial"/>
              <a:buChar char="•"/>
            </a:pPr>
            <a:endParaRPr lang="en-GB"/>
          </a:p>
        </p:txBody>
      </p:sp>
    </p:spTree>
    <p:extLst>
      <p:ext uri="{BB962C8B-B14F-4D97-AF65-F5344CB8AC3E}">
        <p14:creationId xmlns:p14="http://schemas.microsoft.com/office/powerpoint/2010/main" val="1417274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679EA-5469-E585-22B2-391C34A1E879}"/>
              </a:ext>
            </a:extLst>
          </p:cNvPr>
          <p:cNvSpPr>
            <a:spLocks noGrp="1"/>
          </p:cNvSpPr>
          <p:nvPr>
            <p:ph type="title"/>
          </p:nvPr>
        </p:nvSpPr>
        <p:spPr>
          <a:xfrm>
            <a:off x="916385" y="258423"/>
            <a:ext cx="5179615" cy="1448747"/>
          </a:xfrm>
        </p:spPr>
        <p:txBody>
          <a:bodyPr anchor="ctr">
            <a:normAutofit/>
          </a:bodyPr>
          <a:lstStyle/>
          <a:p>
            <a:r>
              <a:rPr lang="en-GB" b="1"/>
              <a:t>Content</a:t>
            </a:r>
          </a:p>
        </p:txBody>
      </p:sp>
      <p:sp>
        <p:nvSpPr>
          <p:cNvPr id="4" name="Slide Number Placeholder 3">
            <a:extLst>
              <a:ext uri="{FF2B5EF4-FFF2-40B4-BE49-F238E27FC236}">
                <a16:creationId xmlns:a16="http://schemas.microsoft.com/office/drawing/2014/main" id="{3474FA4A-1EE7-ED87-6A4A-42C984D4A117}"/>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2</a:t>
            </a:fld>
            <a:endParaRPr lang="en-US"/>
          </a:p>
        </p:txBody>
      </p:sp>
      <p:pic>
        <p:nvPicPr>
          <p:cNvPr id="7" name="Picture 6" descr="A bicycle leaning against a wall&#10;&#10;Description automatically generated">
            <a:extLst>
              <a:ext uri="{FF2B5EF4-FFF2-40B4-BE49-F238E27FC236}">
                <a16:creationId xmlns:a16="http://schemas.microsoft.com/office/drawing/2014/main" id="{9E3AC22F-4AB3-A6F1-7B87-7A194DB46E48}"/>
              </a:ext>
            </a:extLst>
          </p:cNvPr>
          <p:cNvPicPr>
            <a:picLocks noChangeAspect="1"/>
          </p:cNvPicPr>
          <p:nvPr/>
        </p:nvPicPr>
        <p:blipFill>
          <a:blip r:embed="rId2"/>
          <a:srcRect l="40576"/>
          <a:stretch/>
        </p:blipFill>
        <p:spPr>
          <a:xfrm>
            <a:off x="6390100" y="10"/>
            <a:ext cx="5801900" cy="6858438"/>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
        <p:nvSpPr>
          <p:cNvPr id="3" name="TextBox 2">
            <a:extLst>
              <a:ext uri="{FF2B5EF4-FFF2-40B4-BE49-F238E27FC236}">
                <a16:creationId xmlns:a16="http://schemas.microsoft.com/office/drawing/2014/main" id="{C975733D-53BE-6731-98F8-4A3C0AE57946}"/>
              </a:ext>
            </a:extLst>
          </p:cNvPr>
          <p:cNvSpPr txBox="1"/>
          <p:nvPr/>
        </p:nvSpPr>
        <p:spPr>
          <a:xfrm>
            <a:off x="479714" y="1195699"/>
            <a:ext cx="6880287" cy="49705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90000"/>
              </a:lnSpc>
              <a:spcAft>
                <a:spcPts val="1200"/>
              </a:spcAft>
              <a:buFont typeface="Arial"/>
              <a:buChar char="•"/>
            </a:pPr>
            <a:r>
              <a:rPr lang="en-GB" sz="2000" b="1">
                <a:latin typeface="Arial"/>
                <a:cs typeface="Arial"/>
              </a:rPr>
              <a:t>Project overview</a:t>
            </a:r>
            <a:r>
              <a:rPr lang="en-GB" sz="2000">
                <a:latin typeface="Arial"/>
                <a:cs typeface="Arial"/>
              </a:rPr>
              <a:t> </a:t>
            </a:r>
            <a:endParaRPr lang="en-US" sz="2000">
              <a:latin typeface="Arial"/>
              <a:cs typeface="Arial"/>
            </a:endParaRPr>
          </a:p>
          <a:p>
            <a:pPr marL="342900" indent="-342900">
              <a:lnSpc>
                <a:spcPct val="90000"/>
              </a:lnSpc>
              <a:spcAft>
                <a:spcPts val="1200"/>
              </a:spcAft>
              <a:buFont typeface="Arial"/>
              <a:buChar char="•"/>
            </a:pPr>
            <a:r>
              <a:rPr lang="en-GB" sz="2000" b="1">
                <a:latin typeface="Arial"/>
                <a:cs typeface="Arial"/>
              </a:rPr>
              <a:t>Generate Business Insights</a:t>
            </a:r>
            <a:endParaRPr lang="en-GB" sz="2000">
              <a:latin typeface="Arial"/>
              <a:cs typeface="Arial"/>
            </a:endParaRPr>
          </a:p>
          <a:p>
            <a:pPr>
              <a:lnSpc>
                <a:spcPct val="90000"/>
              </a:lnSpc>
              <a:spcAft>
                <a:spcPts val="1200"/>
              </a:spcAft>
            </a:pPr>
            <a:r>
              <a:rPr lang="en-GB" sz="2000">
                <a:latin typeface="Arial"/>
                <a:cs typeface="Arial"/>
              </a:rPr>
              <a:t> </a:t>
            </a:r>
            <a:r>
              <a:rPr lang="en-GB">
                <a:latin typeface="Arial"/>
                <a:cs typeface="Arial"/>
              </a:rPr>
              <a:t>(1) Regional sales in the best performing country</a:t>
            </a:r>
          </a:p>
          <a:p>
            <a:pPr>
              <a:lnSpc>
                <a:spcPct val="90000"/>
              </a:lnSpc>
              <a:spcAft>
                <a:spcPts val="1200"/>
              </a:spcAft>
            </a:pPr>
            <a:r>
              <a:rPr lang="en-GB">
                <a:latin typeface="Arial"/>
                <a:cs typeface="Arial"/>
              </a:rPr>
              <a:t> (2) Relationship between annual leave taken and bonus</a:t>
            </a:r>
          </a:p>
          <a:p>
            <a:pPr>
              <a:lnSpc>
                <a:spcPct val="90000"/>
              </a:lnSpc>
              <a:spcAft>
                <a:spcPts val="1200"/>
              </a:spcAft>
            </a:pPr>
            <a:r>
              <a:rPr lang="en-GB">
                <a:latin typeface="Arial"/>
                <a:cs typeface="Arial"/>
              </a:rPr>
              <a:t> (3) Relationship between country and revenue</a:t>
            </a:r>
          </a:p>
          <a:p>
            <a:pPr>
              <a:lnSpc>
                <a:spcPct val="90000"/>
              </a:lnSpc>
              <a:spcAft>
                <a:spcPts val="1200"/>
              </a:spcAft>
            </a:pPr>
            <a:r>
              <a:rPr lang="en-GB">
                <a:latin typeface="Arial"/>
                <a:cs typeface="Arial"/>
              </a:rPr>
              <a:t> (4) Relationship between sick leave and job title </a:t>
            </a:r>
          </a:p>
          <a:p>
            <a:pPr>
              <a:lnSpc>
                <a:spcPct val="90000"/>
              </a:lnSpc>
              <a:spcAft>
                <a:spcPts val="1200"/>
              </a:spcAft>
            </a:pPr>
            <a:r>
              <a:rPr lang="en-GB">
                <a:latin typeface="Arial"/>
                <a:cs typeface="Arial"/>
              </a:rPr>
              <a:t> (5) Relationship between store trading duration and revenue </a:t>
            </a:r>
          </a:p>
          <a:p>
            <a:pPr>
              <a:lnSpc>
                <a:spcPct val="90000"/>
              </a:lnSpc>
              <a:spcAft>
                <a:spcPts val="1200"/>
              </a:spcAft>
            </a:pPr>
            <a:r>
              <a:rPr lang="en-GB">
                <a:latin typeface="Arial"/>
                <a:cs typeface="Arial"/>
              </a:rPr>
              <a:t> (6) Relationship between the size of the stores, number of</a:t>
            </a:r>
            <a:endParaRPr lang="en-GB">
              <a:latin typeface="Tenorite"/>
              <a:cs typeface="Arial"/>
            </a:endParaRPr>
          </a:p>
          <a:p>
            <a:pPr>
              <a:lnSpc>
                <a:spcPct val="90000"/>
              </a:lnSpc>
              <a:spcAft>
                <a:spcPts val="1200"/>
              </a:spcAft>
            </a:pPr>
            <a:r>
              <a:rPr lang="en-GB">
                <a:latin typeface="Arial"/>
                <a:cs typeface="Arial"/>
              </a:rPr>
              <a:t>  employees and revenue</a:t>
            </a:r>
            <a:r>
              <a:rPr lang="en-GB" sz="2000">
                <a:latin typeface="Arial"/>
                <a:cs typeface="Arial"/>
              </a:rPr>
              <a:t> </a:t>
            </a:r>
            <a:endParaRPr lang="en-GB"/>
          </a:p>
          <a:p>
            <a:pPr marL="342900" indent="-342900">
              <a:lnSpc>
                <a:spcPct val="90000"/>
              </a:lnSpc>
              <a:spcAft>
                <a:spcPts val="1200"/>
              </a:spcAft>
              <a:buFont typeface="Arial"/>
              <a:buChar char="•"/>
            </a:pPr>
            <a:r>
              <a:rPr lang="en-GB" sz="2000" b="1">
                <a:latin typeface="Arial"/>
                <a:cs typeface="Arial"/>
              </a:rPr>
              <a:t>Additional Insights</a:t>
            </a:r>
            <a:endParaRPr lang="en-US" sz="2000">
              <a:latin typeface="Arial"/>
              <a:cs typeface="Arial"/>
            </a:endParaRPr>
          </a:p>
          <a:p>
            <a:pPr marL="342900" indent="-342900">
              <a:lnSpc>
                <a:spcPct val="90000"/>
              </a:lnSpc>
              <a:spcAft>
                <a:spcPts val="1200"/>
              </a:spcAft>
              <a:buFont typeface="Arial"/>
              <a:buChar char="•"/>
            </a:pPr>
            <a:r>
              <a:rPr lang="en-GB" sz="2000" b="1">
                <a:latin typeface="Arial"/>
                <a:cs typeface="Arial"/>
              </a:rPr>
              <a:t>Conclusion</a:t>
            </a:r>
            <a:endParaRPr lang="en-US" sz="2000">
              <a:latin typeface="Arial"/>
              <a:cs typeface="Arial"/>
            </a:endParaRPr>
          </a:p>
          <a:p>
            <a:pPr algn="l"/>
            <a:endParaRPr lang="en-GB"/>
          </a:p>
        </p:txBody>
      </p:sp>
    </p:spTree>
    <p:extLst>
      <p:ext uri="{BB962C8B-B14F-4D97-AF65-F5344CB8AC3E}">
        <p14:creationId xmlns:p14="http://schemas.microsoft.com/office/powerpoint/2010/main" val="224598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23" descr="A graph showing the sales revenue trend&#10;&#10;Description automatically generated">
            <a:extLst>
              <a:ext uri="{FF2B5EF4-FFF2-40B4-BE49-F238E27FC236}">
                <a16:creationId xmlns:a16="http://schemas.microsoft.com/office/drawing/2014/main" id="{FA515B05-FAC0-4299-F5A7-9E00D0A49D33}"/>
              </a:ext>
            </a:extLst>
          </p:cNvPr>
          <p:cNvPicPr>
            <a:picLocks noGrp="1" noChangeAspect="1"/>
          </p:cNvPicPr>
          <p:nvPr>
            <p:ph sz="quarter" idx="10"/>
          </p:nvPr>
        </p:nvPicPr>
        <p:blipFill>
          <a:blip r:embed="rId2"/>
          <a:stretch>
            <a:fillRect/>
          </a:stretch>
        </p:blipFill>
        <p:spPr>
          <a:xfrm>
            <a:off x="478973" y="1222593"/>
            <a:ext cx="7544415" cy="4564510"/>
          </a:xfrm>
        </p:spPr>
      </p:pic>
      <p:sp>
        <p:nvSpPr>
          <p:cNvPr id="4" name="Slide Number Placeholder 3">
            <a:extLst>
              <a:ext uri="{FF2B5EF4-FFF2-40B4-BE49-F238E27FC236}">
                <a16:creationId xmlns:a16="http://schemas.microsoft.com/office/drawing/2014/main" id="{D3BDC6D3-8B88-78F2-E1AF-AF79F4C67585}"/>
              </a:ext>
            </a:extLst>
          </p:cNvPr>
          <p:cNvSpPr>
            <a:spLocks noGrp="1"/>
          </p:cNvSpPr>
          <p:nvPr>
            <p:ph type="sldNum" sz="quarter" idx="4"/>
          </p:nvPr>
        </p:nvSpPr>
        <p:spPr/>
        <p:txBody>
          <a:bodyPr/>
          <a:lstStyle/>
          <a:p>
            <a:fld id="{B5CEABB6-07DC-46E8-9B57-56EC44A396E5}" type="slidenum">
              <a:rPr lang="en-US" smtClean="0"/>
              <a:pPr/>
              <a:t>20</a:t>
            </a:fld>
            <a:endParaRPr lang="en-US"/>
          </a:p>
        </p:txBody>
      </p:sp>
      <p:sp>
        <p:nvSpPr>
          <p:cNvPr id="7" name="Title 1">
            <a:extLst>
              <a:ext uri="{FF2B5EF4-FFF2-40B4-BE49-F238E27FC236}">
                <a16:creationId xmlns:a16="http://schemas.microsoft.com/office/drawing/2014/main" id="{6A7B60D9-932F-FA98-1E4E-C00CDFF4A6DC}"/>
              </a:ext>
            </a:extLst>
          </p:cNvPr>
          <p:cNvSpPr txBox="1">
            <a:spLocks/>
          </p:cNvSpPr>
          <p:nvPr/>
        </p:nvSpPr>
        <p:spPr>
          <a:xfrm>
            <a:off x="910132" y="325369"/>
            <a:ext cx="7556499" cy="1035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GB" sz="2600" b="1">
                <a:latin typeface="Arial"/>
                <a:cs typeface="Arial"/>
              </a:rPr>
              <a:t>Additional INSIGHT</a:t>
            </a:r>
            <a:endParaRPr lang="en-US" sz="2600"/>
          </a:p>
        </p:txBody>
      </p:sp>
      <p:sp>
        <p:nvSpPr>
          <p:cNvPr id="9" name="Title 1">
            <a:extLst>
              <a:ext uri="{FF2B5EF4-FFF2-40B4-BE49-F238E27FC236}">
                <a16:creationId xmlns:a16="http://schemas.microsoft.com/office/drawing/2014/main" id="{4617B6E8-8640-774C-4DCA-8EA12BD1DEBC}"/>
              </a:ext>
            </a:extLst>
          </p:cNvPr>
          <p:cNvSpPr txBox="1">
            <a:spLocks/>
          </p:cNvSpPr>
          <p:nvPr/>
        </p:nvSpPr>
        <p:spPr>
          <a:xfrm>
            <a:off x="8469273" y="1356410"/>
            <a:ext cx="3721695" cy="166791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pPr marL="342900" indent="-342900">
              <a:buFont typeface="Arial"/>
              <a:buChar char="•"/>
            </a:pPr>
            <a:endParaRPr lang="en-GB" sz="1800" b="1" cap="none">
              <a:latin typeface="Arial"/>
              <a:cs typeface="Arial"/>
            </a:endParaRPr>
          </a:p>
          <a:p>
            <a:pPr marL="342900" indent="-342900">
              <a:buFont typeface="Arial"/>
              <a:buChar char="•"/>
            </a:pPr>
            <a:endParaRPr lang="en-GB" sz="1800" b="1" cap="none">
              <a:latin typeface="Arial"/>
              <a:cs typeface="Arial"/>
            </a:endParaRPr>
          </a:p>
          <a:p>
            <a:r>
              <a:rPr lang="en-GB" sz="1800" b="1" cap="none">
                <a:latin typeface="Arial"/>
                <a:cs typeface="Arial"/>
              </a:rPr>
              <a:t>Sales Revenue Increase</a:t>
            </a:r>
          </a:p>
          <a:p>
            <a:endParaRPr lang="en-GB" sz="1800" b="1" cap="none">
              <a:latin typeface="Arial"/>
              <a:cs typeface="Arial"/>
            </a:endParaRPr>
          </a:p>
          <a:p>
            <a:pPr marL="285750" indent="-285750">
              <a:buFont typeface="Arial"/>
              <a:buChar char="•"/>
            </a:pPr>
            <a:r>
              <a:rPr lang="en-GB" sz="1600" b="1" cap="none">
                <a:latin typeface="Arial"/>
                <a:cs typeface="Arial"/>
              </a:rPr>
              <a:t>External Factors</a:t>
            </a:r>
            <a:endParaRPr lang="en-GB" sz="1600"/>
          </a:p>
          <a:p>
            <a:pPr marL="342900" indent="-342900">
              <a:buFont typeface="Arial"/>
              <a:buChar char="•"/>
            </a:pPr>
            <a:endParaRPr lang="en-GB" sz="1800" b="1" cap="none">
              <a:latin typeface="Arial"/>
              <a:cs typeface="Arial"/>
            </a:endParaRPr>
          </a:p>
          <a:p>
            <a:pPr marL="342900" indent="-342900">
              <a:buFont typeface="Arial"/>
              <a:buChar char="•"/>
            </a:pPr>
            <a:endParaRPr lang="en-GB" sz="1800" b="1" cap="none">
              <a:latin typeface="Arial"/>
              <a:cs typeface="Arial"/>
            </a:endParaRPr>
          </a:p>
          <a:p>
            <a:pPr lvl="1"/>
            <a:r>
              <a:rPr lang="en-GB" sz="1600" b="1" cap="none">
                <a:latin typeface="Arial"/>
                <a:cs typeface="Arial"/>
              </a:rPr>
              <a:t>Cycling at the </a:t>
            </a:r>
            <a:r>
              <a:rPr lang="en-GB" sz="1600" b="1">
                <a:latin typeface="Arial"/>
                <a:cs typeface="Arial"/>
              </a:rPr>
              <a:t>2012 Summer</a:t>
            </a:r>
            <a:r>
              <a:rPr lang="en-GB" sz="1600" b="1" cap="none">
                <a:latin typeface="Arial"/>
                <a:cs typeface="Arial"/>
              </a:rPr>
              <a:t> Olympics</a:t>
            </a:r>
            <a:endParaRPr lang="en-GB" sz="1600" b="1">
              <a:latin typeface="Arial"/>
              <a:cs typeface="Arial"/>
            </a:endParaRPr>
          </a:p>
          <a:p>
            <a:pPr lvl="1"/>
            <a:endParaRPr lang="en-GB" sz="1600" b="1" cap="none">
              <a:latin typeface="Arial"/>
              <a:cs typeface="Arial"/>
            </a:endParaRPr>
          </a:p>
          <a:p>
            <a:endParaRPr lang="en-GB" sz="2000" b="1">
              <a:latin typeface="Arial"/>
              <a:cs typeface="Arial"/>
            </a:endParaRPr>
          </a:p>
          <a:p>
            <a:endParaRPr lang="en-GB" sz="2000" b="1">
              <a:latin typeface="Arial"/>
              <a:cs typeface="Arial"/>
            </a:endParaRPr>
          </a:p>
        </p:txBody>
      </p:sp>
      <p:sp>
        <p:nvSpPr>
          <p:cNvPr id="21" name="Title 1">
            <a:extLst>
              <a:ext uri="{FF2B5EF4-FFF2-40B4-BE49-F238E27FC236}">
                <a16:creationId xmlns:a16="http://schemas.microsoft.com/office/drawing/2014/main" id="{E4AD9168-EF71-B08F-C84E-86C4649851D1}"/>
              </a:ext>
            </a:extLst>
          </p:cNvPr>
          <p:cNvSpPr txBox="1">
            <a:spLocks/>
          </p:cNvSpPr>
          <p:nvPr/>
        </p:nvSpPr>
        <p:spPr>
          <a:xfrm>
            <a:off x="8469271" y="2870765"/>
            <a:ext cx="3142962" cy="16196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endParaRPr lang="en-GB" sz="1800" b="1" cap="none">
              <a:latin typeface="Arial"/>
              <a:cs typeface="Arial"/>
            </a:endParaRPr>
          </a:p>
          <a:p>
            <a:pPr marL="342900" indent="-342900">
              <a:buFont typeface="Arial"/>
              <a:buChar char="•"/>
            </a:pPr>
            <a:endParaRPr lang="en-GB" sz="1800" b="1" cap="none">
              <a:latin typeface="Arial"/>
              <a:cs typeface="Arial"/>
            </a:endParaRPr>
          </a:p>
          <a:p>
            <a:r>
              <a:rPr lang="en-GB" sz="1600" b="1" cap="none">
                <a:latin typeface="Arial"/>
                <a:cs typeface="Arial"/>
              </a:rPr>
              <a:t>Sales Revenue Decrease</a:t>
            </a:r>
          </a:p>
          <a:p>
            <a:endParaRPr lang="en-GB" sz="1800" b="1" cap="none">
              <a:latin typeface="Arial"/>
              <a:cs typeface="Arial"/>
            </a:endParaRPr>
          </a:p>
          <a:p>
            <a:pPr marL="285750" indent="-285750">
              <a:buFont typeface="Arial"/>
              <a:buChar char="•"/>
            </a:pPr>
            <a:r>
              <a:rPr lang="en-GB" sz="1600" b="1" cap="none">
                <a:latin typeface="Arial"/>
                <a:cs typeface="Arial"/>
              </a:rPr>
              <a:t>External Factors</a:t>
            </a:r>
            <a:endParaRPr lang="en-GB" sz="1600"/>
          </a:p>
          <a:p>
            <a:pPr marL="342900" indent="-342900">
              <a:buFont typeface="Arial"/>
              <a:buChar char="•"/>
            </a:pPr>
            <a:endParaRPr lang="en-GB" sz="1800" b="1" cap="none">
              <a:latin typeface="Arial"/>
              <a:cs typeface="Arial"/>
            </a:endParaRPr>
          </a:p>
          <a:p>
            <a:pPr lvl="1"/>
            <a:r>
              <a:rPr lang="en-GB" sz="1600" b="1" cap="none">
                <a:latin typeface="Arial"/>
                <a:cs typeface="Arial"/>
              </a:rPr>
              <a:t>Bikes Share Programme</a:t>
            </a:r>
          </a:p>
          <a:p>
            <a:endParaRPr lang="en-GB" sz="2000" b="1">
              <a:latin typeface="Arial"/>
              <a:cs typeface="Arial"/>
            </a:endParaRPr>
          </a:p>
          <a:p>
            <a:endParaRPr lang="en-GB" sz="2000" b="1">
              <a:latin typeface="Arial"/>
              <a:cs typeface="Arial"/>
            </a:endParaRPr>
          </a:p>
          <a:p>
            <a:endParaRPr lang="en-GB" sz="2000" b="1">
              <a:latin typeface="Arial"/>
              <a:cs typeface="Arial"/>
            </a:endParaRPr>
          </a:p>
        </p:txBody>
      </p:sp>
      <p:pic>
        <p:nvPicPr>
          <p:cNvPr id="22" name="Picture 21" descr="A group of colorful rings&#10;&#10;Description automatically generated">
            <a:extLst>
              <a:ext uri="{FF2B5EF4-FFF2-40B4-BE49-F238E27FC236}">
                <a16:creationId xmlns:a16="http://schemas.microsoft.com/office/drawing/2014/main" id="{3040758B-2DF6-5C6F-6CE3-318AA9359AAA}"/>
              </a:ext>
            </a:extLst>
          </p:cNvPr>
          <p:cNvPicPr>
            <a:picLocks noChangeAspect="1"/>
          </p:cNvPicPr>
          <p:nvPr/>
        </p:nvPicPr>
        <p:blipFill>
          <a:blip r:embed="rId3"/>
          <a:stretch>
            <a:fillRect/>
          </a:stretch>
        </p:blipFill>
        <p:spPr>
          <a:xfrm>
            <a:off x="10224605" y="-3738"/>
            <a:ext cx="1870639" cy="1367502"/>
          </a:xfrm>
          <a:prstGeom prst="rect">
            <a:avLst/>
          </a:prstGeom>
        </p:spPr>
      </p:pic>
      <p:pic>
        <p:nvPicPr>
          <p:cNvPr id="23" name="Picture 22" descr="A row of bicycles parked in a row&#10;&#10;Description automatically generated">
            <a:extLst>
              <a:ext uri="{FF2B5EF4-FFF2-40B4-BE49-F238E27FC236}">
                <a16:creationId xmlns:a16="http://schemas.microsoft.com/office/drawing/2014/main" id="{7D88E3ED-F5AE-9812-3B6A-2B78AC681202}"/>
              </a:ext>
            </a:extLst>
          </p:cNvPr>
          <p:cNvPicPr>
            <a:picLocks noChangeAspect="1"/>
          </p:cNvPicPr>
          <p:nvPr/>
        </p:nvPicPr>
        <p:blipFill>
          <a:blip r:embed="rId4"/>
          <a:stretch>
            <a:fillRect/>
          </a:stretch>
        </p:blipFill>
        <p:spPr>
          <a:xfrm>
            <a:off x="8826916" y="4498527"/>
            <a:ext cx="2996707" cy="1958935"/>
          </a:xfrm>
          <a:prstGeom prst="rect">
            <a:avLst/>
          </a:prstGeom>
        </p:spPr>
      </p:pic>
      <p:pic>
        <p:nvPicPr>
          <p:cNvPr id="6" name="Picture 5">
            <a:extLst>
              <a:ext uri="{FF2B5EF4-FFF2-40B4-BE49-F238E27FC236}">
                <a16:creationId xmlns:a16="http://schemas.microsoft.com/office/drawing/2014/main" id="{64099E64-B77F-DF73-9A35-5A4148AF5BE1}"/>
              </a:ext>
            </a:extLst>
          </p:cNvPr>
          <p:cNvPicPr>
            <a:picLocks noChangeAspect="1"/>
          </p:cNvPicPr>
          <p:nvPr/>
        </p:nvPicPr>
        <p:blipFill>
          <a:blip r:embed="rId5"/>
          <a:stretch>
            <a:fillRect/>
          </a:stretch>
        </p:blipFill>
        <p:spPr>
          <a:xfrm>
            <a:off x="8826988" y="4253283"/>
            <a:ext cx="3002468" cy="2192634"/>
          </a:xfrm>
          <a:prstGeom prst="rect">
            <a:avLst/>
          </a:prstGeom>
        </p:spPr>
      </p:pic>
      <p:sp>
        <p:nvSpPr>
          <p:cNvPr id="2" name="TextBox 1">
            <a:extLst>
              <a:ext uri="{FF2B5EF4-FFF2-40B4-BE49-F238E27FC236}">
                <a16:creationId xmlns:a16="http://schemas.microsoft.com/office/drawing/2014/main" id="{B7FCAE6A-F6BA-568E-7F39-7A4B2A6CBC78}"/>
              </a:ext>
            </a:extLst>
          </p:cNvPr>
          <p:cNvSpPr txBox="1"/>
          <p:nvPr/>
        </p:nvSpPr>
        <p:spPr>
          <a:xfrm>
            <a:off x="2628241" y="1531421"/>
            <a:ext cx="878280" cy="369332"/>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0070C0"/>
                </a:solidFill>
              </a:rPr>
              <a:t>$270M</a:t>
            </a:r>
          </a:p>
        </p:txBody>
      </p:sp>
      <p:sp>
        <p:nvSpPr>
          <p:cNvPr id="3" name="TextBox 2">
            <a:extLst>
              <a:ext uri="{FF2B5EF4-FFF2-40B4-BE49-F238E27FC236}">
                <a16:creationId xmlns:a16="http://schemas.microsoft.com/office/drawing/2014/main" id="{8125FEFD-6376-4655-4966-57368868503D}"/>
              </a:ext>
            </a:extLst>
          </p:cNvPr>
          <p:cNvSpPr txBox="1"/>
          <p:nvPr/>
        </p:nvSpPr>
        <p:spPr>
          <a:xfrm>
            <a:off x="3193967" y="3684650"/>
            <a:ext cx="9574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0070C0"/>
                </a:solidFill>
              </a:rPr>
              <a:t>$102M</a:t>
            </a:r>
          </a:p>
        </p:txBody>
      </p:sp>
      <p:sp>
        <p:nvSpPr>
          <p:cNvPr id="13" name="TextBox 12">
            <a:extLst>
              <a:ext uri="{FF2B5EF4-FFF2-40B4-BE49-F238E27FC236}">
                <a16:creationId xmlns:a16="http://schemas.microsoft.com/office/drawing/2014/main" id="{6BD3CC00-347C-F57D-A898-DD776F948FF7}"/>
              </a:ext>
            </a:extLst>
          </p:cNvPr>
          <p:cNvSpPr txBox="1"/>
          <p:nvPr/>
        </p:nvSpPr>
        <p:spPr>
          <a:xfrm>
            <a:off x="1702129" y="2533403"/>
            <a:ext cx="121144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B0F0"/>
                </a:solidFill>
              </a:rPr>
              <a:t>382% up</a:t>
            </a:r>
          </a:p>
          <a:p>
            <a:r>
              <a:rPr lang="en-US" sz="1600" b="1">
                <a:solidFill>
                  <a:srgbClr val="00B0F0"/>
                </a:solidFill>
              </a:rPr>
              <a:t>4.82 times</a:t>
            </a:r>
          </a:p>
        </p:txBody>
      </p:sp>
      <p:sp>
        <p:nvSpPr>
          <p:cNvPr id="14" name="TextBox 13">
            <a:extLst>
              <a:ext uri="{FF2B5EF4-FFF2-40B4-BE49-F238E27FC236}">
                <a16:creationId xmlns:a16="http://schemas.microsoft.com/office/drawing/2014/main" id="{A7E79683-F843-FDB1-44B6-AE66EA950E9A}"/>
              </a:ext>
            </a:extLst>
          </p:cNvPr>
          <p:cNvSpPr txBox="1"/>
          <p:nvPr/>
        </p:nvSpPr>
        <p:spPr>
          <a:xfrm>
            <a:off x="2602674" y="4423559"/>
            <a:ext cx="118753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B0F0"/>
                </a:solidFill>
              </a:rPr>
              <a:t>168% up</a:t>
            </a:r>
          </a:p>
          <a:p>
            <a:r>
              <a:rPr lang="en-US" sz="1600" b="1">
                <a:solidFill>
                  <a:srgbClr val="00B0F0"/>
                </a:solidFill>
              </a:rPr>
              <a:t>2.68 times</a:t>
            </a:r>
          </a:p>
        </p:txBody>
      </p:sp>
      <p:sp>
        <p:nvSpPr>
          <p:cNvPr id="8" name="TextBox 7">
            <a:extLst>
              <a:ext uri="{FF2B5EF4-FFF2-40B4-BE49-F238E27FC236}">
                <a16:creationId xmlns:a16="http://schemas.microsoft.com/office/drawing/2014/main" id="{16837EE3-1867-BCC8-C048-08E2ED3A25D1}"/>
              </a:ext>
            </a:extLst>
          </p:cNvPr>
          <p:cNvSpPr txBox="1"/>
          <p:nvPr/>
        </p:nvSpPr>
        <p:spPr>
          <a:xfrm>
            <a:off x="5446939" y="1814904"/>
            <a:ext cx="962025"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0070C0"/>
                </a:solidFill>
              </a:rPr>
              <a:t>$233M</a:t>
            </a:r>
          </a:p>
        </p:txBody>
      </p:sp>
      <p:sp>
        <p:nvSpPr>
          <p:cNvPr id="10" name="TextBox 9">
            <a:extLst>
              <a:ext uri="{FF2B5EF4-FFF2-40B4-BE49-F238E27FC236}">
                <a16:creationId xmlns:a16="http://schemas.microsoft.com/office/drawing/2014/main" id="{049B9D2F-3C66-C3F9-E173-F9CB7CD10B5F}"/>
              </a:ext>
            </a:extLst>
          </p:cNvPr>
          <p:cNvSpPr txBox="1"/>
          <p:nvPr/>
        </p:nvSpPr>
        <p:spPr>
          <a:xfrm>
            <a:off x="5130264" y="2952791"/>
            <a:ext cx="962025"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0070C0"/>
                </a:solidFill>
              </a:rPr>
              <a:t>$153M</a:t>
            </a:r>
          </a:p>
        </p:txBody>
      </p:sp>
      <p:sp>
        <p:nvSpPr>
          <p:cNvPr id="11" name="TextBox 10">
            <a:extLst>
              <a:ext uri="{FF2B5EF4-FFF2-40B4-BE49-F238E27FC236}">
                <a16:creationId xmlns:a16="http://schemas.microsoft.com/office/drawing/2014/main" id="{51939835-D76E-7AE7-233A-4C127B6E51BE}"/>
              </a:ext>
            </a:extLst>
          </p:cNvPr>
          <p:cNvSpPr txBox="1"/>
          <p:nvPr/>
        </p:nvSpPr>
        <p:spPr>
          <a:xfrm>
            <a:off x="5229225" y="3863068"/>
            <a:ext cx="962025"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0070C0"/>
                </a:solidFill>
              </a:rPr>
              <a:t>$122M</a:t>
            </a:r>
          </a:p>
        </p:txBody>
      </p:sp>
      <p:sp>
        <p:nvSpPr>
          <p:cNvPr id="18" name="TextBox 17">
            <a:extLst>
              <a:ext uri="{FF2B5EF4-FFF2-40B4-BE49-F238E27FC236}">
                <a16:creationId xmlns:a16="http://schemas.microsoft.com/office/drawing/2014/main" id="{2CD8EFF7-A1CC-B85E-0889-AB6000500153}"/>
              </a:ext>
            </a:extLst>
          </p:cNvPr>
          <p:cNvSpPr txBox="1"/>
          <p:nvPr/>
        </p:nvSpPr>
        <p:spPr>
          <a:xfrm>
            <a:off x="6333507" y="2780804"/>
            <a:ext cx="101929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FF0000"/>
                </a:solidFill>
              </a:rPr>
              <a:t>Drop 72%</a:t>
            </a:r>
          </a:p>
        </p:txBody>
      </p:sp>
      <p:sp>
        <p:nvSpPr>
          <p:cNvPr id="20" name="TextBox 19">
            <a:extLst>
              <a:ext uri="{FF2B5EF4-FFF2-40B4-BE49-F238E27FC236}">
                <a16:creationId xmlns:a16="http://schemas.microsoft.com/office/drawing/2014/main" id="{13FA9B33-B18D-E561-0A0B-AB618F66330C}"/>
              </a:ext>
            </a:extLst>
          </p:cNvPr>
          <p:cNvSpPr txBox="1"/>
          <p:nvPr/>
        </p:nvSpPr>
        <p:spPr>
          <a:xfrm>
            <a:off x="6194961" y="3424052"/>
            <a:ext cx="106877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FF0000"/>
                </a:solidFill>
              </a:rPr>
              <a:t>Drop 58%</a:t>
            </a:r>
          </a:p>
        </p:txBody>
      </p:sp>
      <p:sp>
        <p:nvSpPr>
          <p:cNvPr id="12" name="TextBox 11">
            <a:extLst>
              <a:ext uri="{FF2B5EF4-FFF2-40B4-BE49-F238E27FC236}">
                <a16:creationId xmlns:a16="http://schemas.microsoft.com/office/drawing/2014/main" id="{CF4A1C0A-F32A-921E-0ED4-DE2FBF0B9E94}"/>
              </a:ext>
            </a:extLst>
          </p:cNvPr>
          <p:cNvSpPr txBox="1"/>
          <p:nvPr/>
        </p:nvSpPr>
        <p:spPr>
          <a:xfrm>
            <a:off x="7886283" y="3906351"/>
            <a:ext cx="75540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a:solidFill>
                  <a:srgbClr val="7030A0"/>
                </a:solidFill>
              </a:rPr>
              <a:t>$86M</a:t>
            </a:r>
          </a:p>
        </p:txBody>
      </p:sp>
      <p:sp>
        <p:nvSpPr>
          <p:cNvPr id="17" name="TextBox 16">
            <a:extLst>
              <a:ext uri="{FF2B5EF4-FFF2-40B4-BE49-F238E27FC236}">
                <a16:creationId xmlns:a16="http://schemas.microsoft.com/office/drawing/2014/main" id="{D5FECF24-469F-FBC4-E516-5B4DC92E38BD}"/>
              </a:ext>
            </a:extLst>
          </p:cNvPr>
          <p:cNvSpPr txBox="1"/>
          <p:nvPr/>
        </p:nvSpPr>
        <p:spPr>
          <a:xfrm>
            <a:off x="7888757" y="4250444"/>
            <a:ext cx="75210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a:solidFill>
                  <a:srgbClr val="FFC000"/>
                </a:solidFill>
              </a:rPr>
              <a:t>$66M</a:t>
            </a:r>
          </a:p>
        </p:txBody>
      </p:sp>
      <p:sp>
        <p:nvSpPr>
          <p:cNvPr id="16" name="TextBox 15">
            <a:extLst>
              <a:ext uri="{FF2B5EF4-FFF2-40B4-BE49-F238E27FC236}">
                <a16:creationId xmlns:a16="http://schemas.microsoft.com/office/drawing/2014/main" id="{45661A26-71BB-7DAD-2202-AF91A5F70044}"/>
              </a:ext>
            </a:extLst>
          </p:cNvPr>
          <p:cNvSpPr txBox="1"/>
          <p:nvPr/>
        </p:nvSpPr>
        <p:spPr>
          <a:xfrm>
            <a:off x="7888757" y="4586371"/>
            <a:ext cx="7521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B050"/>
                </a:solidFill>
              </a:rPr>
              <a:t>$64M</a:t>
            </a:r>
            <a:r>
              <a:rPr lang="en-US"/>
              <a:t> </a:t>
            </a:r>
          </a:p>
        </p:txBody>
      </p:sp>
    </p:spTree>
    <p:extLst>
      <p:ext uri="{BB962C8B-B14F-4D97-AF65-F5344CB8AC3E}">
        <p14:creationId xmlns:p14="http://schemas.microsoft.com/office/powerpoint/2010/main" val="2478105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ppt_x"/>
                                          </p:val>
                                        </p:tav>
                                        <p:tav tm="100000">
                                          <p:val>
                                            <p:strVal val="#ppt_x"/>
                                          </p:val>
                                        </p:tav>
                                      </p:tavLst>
                                    </p:anim>
                                    <p:anim calcmode="lin" valueType="num">
                                      <p:cBhvr additive="base">
                                        <p:cTn id="54" dur="500" fill="hold"/>
                                        <p:tgtEl>
                                          <p:spTgt spid="1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additive="base">
                                        <p:cTn id="73" dur="500" fill="hold"/>
                                        <p:tgtEl>
                                          <p:spTgt spid="6"/>
                                        </p:tgtEl>
                                        <p:attrNameLst>
                                          <p:attrName>ppt_x</p:attrName>
                                        </p:attrNameLst>
                                      </p:cBhvr>
                                      <p:tavLst>
                                        <p:tav tm="0">
                                          <p:val>
                                            <p:strVal val="#ppt_x"/>
                                          </p:val>
                                        </p:tav>
                                        <p:tav tm="100000">
                                          <p:val>
                                            <p:strVal val="#ppt_x"/>
                                          </p:val>
                                        </p:tav>
                                      </p:tavLst>
                                    </p:anim>
                                    <p:anim calcmode="lin" valueType="num">
                                      <p:cBhvr additive="base">
                                        <p:cTn id="7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3" grpId="0"/>
      <p:bldP spid="14" grpId="0"/>
      <p:bldP spid="8" grpId="0"/>
      <p:bldP spid="10" grpId="0"/>
      <p:bldP spid="11" grpId="0"/>
      <p:bldP spid="18" grpId="0"/>
      <p:bldP spid="20" grpId="0"/>
      <p:bldP spid="12" grpId="0"/>
      <p:bldP spid="17"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CED9-3D31-C7EF-C4E5-0D218F611807}"/>
              </a:ext>
            </a:extLst>
          </p:cNvPr>
          <p:cNvSpPr>
            <a:spLocks noGrp="1"/>
          </p:cNvSpPr>
          <p:nvPr>
            <p:ph type="title"/>
          </p:nvPr>
        </p:nvSpPr>
        <p:spPr/>
        <p:txBody>
          <a:bodyPr>
            <a:normAutofit/>
          </a:bodyPr>
          <a:lstStyle/>
          <a:p>
            <a:r>
              <a:rPr lang="en-GB" sz="2600" b="1">
                <a:latin typeface="Arial"/>
                <a:cs typeface="Arial"/>
              </a:rPr>
              <a:t>Conclusion</a:t>
            </a:r>
            <a:endParaRPr lang="en-US" sz="2600" b="1">
              <a:latin typeface="Arial"/>
              <a:cs typeface="Arial"/>
            </a:endParaRPr>
          </a:p>
        </p:txBody>
      </p:sp>
      <p:sp>
        <p:nvSpPr>
          <p:cNvPr id="4" name="Slide Number Placeholder 3">
            <a:extLst>
              <a:ext uri="{FF2B5EF4-FFF2-40B4-BE49-F238E27FC236}">
                <a16:creationId xmlns:a16="http://schemas.microsoft.com/office/drawing/2014/main" id="{BFE50FF3-CE3C-DDFB-B8EA-5BA1668A1068}"/>
              </a:ext>
            </a:extLst>
          </p:cNvPr>
          <p:cNvSpPr>
            <a:spLocks noGrp="1"/>
          </p:cNvSpPr>
          <p:nvPr>
            <p:ph type="sldNum" sz="quarter" idx="4"/>
          </p:nvPr>
        </p:nvSpPr>
        <p:spPr/>
        <p:txBody>
          <a:bodyPr/>
          <a:lstStyle/>
          <a:p>
            <a:fld id="{B5CEABB6-07DC-46E8-9B57-56EC44A396E5}" type="slidenum">
              <a:rPr lang="en-US" smtClean="0"/>
              <a:pPr/>
              <a:t>21</a:t>
            </a:fld>
            <a:endParaRPr lang="en-US"/>
          </a:p>
        </p:txBody>
      </p:sp>
      <p:pic>
        <p:nvPicPr>
          <p:cNvPr id="11" name="Picture 10">
            <a:extLst>
              <a:ext uri="{FF2B5EF4-FFF2-40B4-BE49-F238E27FC236}">
                <a16:creationId xmlns:a16="http://schemas.microsoft.com/office/drawing/2014/main" id="{D017B6C2-A03B-45D5-87E7-0E105934A391}"/>
              </a:ext>
            </a:extLst>
          </p:cNvPr>
          <p:cNvPicPr>
            <a:picLocks noChangeAspect="1"/>
          </p:cNvPicPr>
          <p:nvPr/>
        </p:nvPicPr>
        <p:blipFill>
          <a:blip r:embed="rId3"/>
          <a:stretch>
            <a:fillRect/>
          </a:stretch>
        </p:blipFill>
        <p:spPr>
          <a:xfrm>
            <a:off x="8302389" y="4415345"/>
            <a:ext cx="3662151" cy="2442655"/>
          </a:xfrm>
          <a:prstGeom prst="rect">
            <a:avLst/>
          </a:prstGeom>
        </p:spPr>
      </p:pic>
      <p:sp>
        <p:nvSpPr>
          <p:cNvPr id="7" name="TextBox 6">
            <a:extLst>
              <a:ext uri="{FF2B5EF4-FFF2-40B4-BE49-F238E27FC236}">
                <a16:creationId xmlns:a16="http://schemas.microsoft.com/office/drawing/2014/main" id="{BDF119D0-7890-3486-3FBA-5CBAB7F69C18}"/>
              </a:ext>
            </a:extLst>
          </p:cNvPr>
          <p:cNvSpPr txBox="1"/>
          <p:nvPr/>
        </p:nvSpPr>
        <p:spPr>
          <a:xfrm>
            <a:off x="1233296" y="1518464"/>
            <a:ext cx="6400383" cy="4247317"/>
          </a:xfrm>
          <a:prstGeom prst="rect">
            <a:avLst/>
          </a:prstGeom>
          <a:noFill/>
        </p:spPr>
        <p:txBody>
          <a:bodyPr wrap="square" lIns="91440" tIns="45720" rIns="91440" bIns="45720" anchor="t">
            <a:spAutoFit/>
          </a:bodyPr>
          <a:lstStyle/>
          <a:p>
            <a:pPr marL="342900" indent="-342900">
              <a:buAutoNum type="arabicPeriod"/>
            </a:pPr>
            <a:r>
              <a:rPr lang="en-GB">
                <a:ea typeface="+mn-lt"/>
                <a:cs typeface="+mn-lt"/>
              </a:rPr>
              <a:t>The southwest region of the US has the most sales.</a:t>
            </a:r>
            <a:endParaRPr lang="en-GB"/>
          </a:p>
          <a:p>
            <a:pPr marL="342900" indent="-342900">
              <a:buAutoNum type="arabicPeriod"/>
            </a:pPr>
            <a:r>
              <a:rPr lang="en-GB">
                <a:ea typeface="+mn-lt"/>
                <a:cs typeface="+mn-lt"/>
              </a:rPr>
              <a:t>A correlation was found between annual leave and bonus, this could offer insights for employee benefit decisions.</a:t>
            </a:r>
          </a:p>
          <a:p>
            <a:pPr marL="342900" indent="-342900">
              <a:buAutoNum type="arabicPeriod"/>
            </a:pPr>
            <a:r>
              <a:rPr lang="en-US">
                <a:ea typeface="+mn-lt"/>
                <a:cs typeface="+mn-lt"/>
              </a:rPr>
              <a:t>The US is the strongest performing market, but sales are being bottlenecked by overseas tariffs, especially in Europe.</a:t>
            </a:r>
          </a:p>
          <a:p>
            <a:pPr marL="342900" indent="-342900">
              <a:buAutoNum type="arabicPeriod"/>
            </a:pPr>
            <a:r>
              <a:rPr lang="en-US">
                <a:ea typeface="+mn-lt"/>
                <a:cs typeface="+mn-lt"/>
              </a:rPr>
              <a:t>The analysis found no conclusive evidence of a significant relationship between job title and sick leave hours.</a:t>
            </a:r>
          </a:p>
          <a:p>
            <a:pPr marL="342900" indent="-342900">
              <a:buAutoNum type="arabicPeriod"/>
            </a:pPr>
            <a:r>
              <a:rPr lang="en-US">
                <a:ea typeface="+mn-lt"/>
                <a:cs typeface="+mn-lt"/>
              </a:rPr>
              <a:t>No relation between sales revenue and store duration</a:t>
            </a:r>
          </a:p>
          <a:p>
            <a:pPr marL="342900" indent="-342900">
              <a:buAutoNum type="arabicPeriod"/>
            </a:pPr>
            <a:r>
              <a:rPr lang="en-US">
                <a:ea typeface="+mn-lt"/>
                <a:cs typeface="+mn-lt"/>
              </a:rPr>
              <a:t>Larger stores typically require a bigger workforce and generate higher revenue.</a:t>
            </a:r>
          </a:p>
          <a:p>
            <a:pPr marL="342900" indent="-342900">
              <a:buAutoNum type="arabicPeriod"/>
            </a:pPr>
            <a:r>
              <a:rPr lang="en-US">
                <a:ea typeface="+mn-lt"/>
                <a:cs typeface="+mn-lt"/>
              </a:rPr>
              <a:t>Sales trend of bikes is strongly influence by the external factors (Olympic events)</a:t>
            </a:r>
            <a:endParaRPr lang="en-US">
              <a:latin typeface="Tenorite"/>
              <a:ea typeface="+mn-lt"/>
              <a:cs typeface="Arial"/>
            </a:endParaRPr>
          </a:p>
          <a:p>
            <a:endParaRPr lang="en-US">
              <a:ea typeface="+mn-lt"/>
              <a:cs typeface="+mn-lt"/>
            </a:endParaRPr>
          </a:p>
          <a:p>
            <a:endParaRPr lang="en-GB">
              <a:ea typeface="+mn-lt"/>
              <a:cs typeface="+mn-lt"/>
            </a:endParaRPr>
          </a:p>
        </p:txBody>
      </p:sp>
    </p:spTree>
    <p:extLst>
      <p:ext uri="{BB962C8B-B14F-4D97-AF65-F5344CB8AC3E}">
        <p14:creationId xmlns:p14="http://schemas.microsoft.com/office/powerpoint/2010/main" val="2323500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531FBFE-1CE1-35E9-D5D6-B95E04FEDE61}"/>
              </a:ext>
            </a:extLst>
          </p:cNvPr>
          <p:cNvSpPr>
            <a:spLocks noGrp="1"/>
          </p:cNvSpPr>
          <p:nvPr>
            <p:ph type="sldNum" sz="quarter" idx="4"/>
          </p:nvPr>
        </p:nvSpPr>
        <p:spPr/>
        <p:txBody>
          <a:bodyPr/>
          <a:lstStyle/>
          <a:p>
            <a:fld id="{B5CEABB6-07DC-46E8-9B57-56EC44A396E5}" type="slidenum">
              <a:rPr lang="en-US" smtClean="0"/>
              <a:pPr/>
              <a:t>22</a:t>
            </a:fld>
            <a:endParaRPr lang="en-US"/>
          </a:p>
        </p:txBody>
      </p:sp>
      <p:pic>
        <p:nvPicPr>
          <p:cNvPr id="9" name="Picture 8" descr="A bicycle in a workshop&#10;&#10;Description automatically generated">
            <a:extLst>
              <a:ext uri="{FF2B5EF4-FFF2-40B4-BE49-F238E27FC236}">
                <a16:creationId xmlns:a16="http://schemas.microsoft.com/office/drawing/2014/main" id="{B04CC6F4-3670-0596-A3D8-61A55D3EC964}"/>
              </a:ext>
            </a:extLst>
          </p:cNvPr>
          <p:cNvPicPr>
            <a:picLocks noChangeAspect="1"/>
          </p:cNvPicPr>
          <p:nvPr/>
        </p:nvPicPr>
        <p:blipFill>
          <a:blip r:embed="rId2">
            <a:alphaModFix amt="88000"/>
          </a:blip>
          <a:stretch>
            <a:fillRect/>
          </a:stretch>
        </p:blipFill>
        <p:spPr>
          <a:xfrm>
            <a:off x="-116063" y="4381"/>
            <a:ext cx="12299952" cy="6943173"/>
          </a:xfrm>
          <a:prstGeom prst="rect">
            <a:avLst/>
          </a:prstGeom>
        </p:spPr>
      </p:pic>
      <p:sp>
        <p:nvSpPr>
          <p:cNvPr id="12" name="Rectangle 11">
            <a:extLst>
              <a:ext uri="{FF2B5EF4-FFF2-40B4-BE49-F238E27FC236}">
                <a16:creationId xmlns:a16="http://schemas.microsoft.com/office/drawing/2014/main" id="{94CF8C20-8AAA-DD26-8B98-7B2CEC67B6E8}"/>
              </a:ext>
            </a:extLst>
          </p:cNvPr>
          <p:cNvSpPr/>
          <p:nvPr/>
        </p:nvSpPr>
        <p:spPr>
          <a:xfrm>
            <a:off x="7426284" y="2012"/>
            <a:ext cx="4770826" cy="69478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3600">
                <a:solidFill>
                  <a:schemeClr val="tx1"/>
                </a:solidFill>
                <a:latin typeface="Arial"/>
                <a:cs typeface="Segoe UI"/>
              </a:rPr>
              <a:t>THANK YOU</a:t>
            </a:r>
          </a:p>
        </p:txBody>
      </p:sp>
    </p:spTree>
    <p:extLst>
      <p:ext uri="{BB962C8B-B14F-4D97-AF65-F5344CB8AC3E}">
        <p14:creationId xmlns:p14="http://schemas.microsoft.com/office/powerpoint/2010/main" val="881167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AC255-2D09-579C-C456-0A62A8E791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7A5165-1B94-D01A-984E-B50BA80AF094}"/>
              </a:ext>
            </a:extLst>
          </p:cNvPr>
          <p:cNvSpPr>
            <a:spLocks noGrp="1"/>
          </p:cNvSpPr>
          <p:nvPr>
            <p:ph sz="quarter" idx="10"/>
          </p:nvPr>
        </p:nvSpPr>
        <p:spPr/>
        <p:txBody>
          <a:bodyPr/>
          <a:lstStyle/>
          <a:p>
            <a:endParaRPr lang="en-US"/>
          </a:p>
        </p:txBody>
      </p:sp>
      <p:sp>
        <p:nvSpPr>
          <p:cNvPr id="4" name="Slide Number Placeholder 3">
            <a:extLst>
              <a:ext uri="{FF2B5EF4-FFF2-40B4-BE49-F238E27FC236}">
                <a16:creationId xmlns:a16="http://schemas.microsoft.com/office/drawing/2014/main" id="{1C74DDA4-DDDE-6852-A52E-FB90332BCFD9}"/>
              </a:ext>
            </a:extLst>
          </p:cNvPr>
          <p:cNvSpPr>
            <a:spLocks noGrp="1"/>
          </p:cNvSpPr>
          <p:nvPr>
            <p:ph type="sldNum" sz="quarter" idx="4"/>
          </p:nvPr>
        </p:nvSpPr>
        <p:spPr/>
        <p:txBody>
          <a:bodyPr/>
          <a:lstStyle/>
          <a:p>
            <a:fld id="{B5CEABB6-07DC-46E8-9B57-56EC44A396E5}" type="slidenum">
              <a:rPr lang="en-US" smtClean="0"/>
              <a:pPr/>
              <a:t>3</a:t>
            </a:fld>
            <a:endParaRPr lang="en-US"/>
          </a:p>
        </p:txBody>
      </p:sp>
      <p:sp>
        <p:nvSpPr>
          <p:cNvPr id="5" name="Picture Placeholder 4">
            <a:extLst>
              <a:ext uri="{FF2B5EF4-FFF2-40B4-BE49-F238E27FC236}">
                <a16:creationId xmlns:a16="http://schemas.microsoft.com/office/drawing/2014/main" id="{346FD04D-AE5B-8D08-AE31-6B189F04DF01}"/>
              </a:ext>
            </a:extLst>
          </p:cNvPr>
          <p:cNvSpPr>
            <a:spLocks noGrp="1"/>
          </p:cNvSpPr>
          <p:nvPr>
            <p:ph type="pic" sz="quarter" idx="11"/>
          </p:nvPr>
        </p:nvSpPr>
        <p:spPr/>
      </p:sp>
    </p:spTree>
    <p:extLst>
      <p:ext uri="{BB962C8B-B14F-4D97-AF65-F5344CB8AC3E}">
        <p14:creationId xmlns:p14="http://schemas.microsoft.com/office/powerpoint/2010/main" val="134907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576804" y="85404"/>
            <a:ext cx="5029202" cy="1629601"/>
          </a:xfrm>
        </p:spPr>
        <p:txBody>
          <a:bodyPr>
            <a:normAutofit/>
          </a:bodyPr>
          <a:lstStyle/>
          <a:p>
            <a:r>
              <a:rPr lang="en-US" sz="2600" b="1">
                <a:latin typeface="Arial"/>
                <a:cs typeface="Arial"/>
              </a:rPr>
              <a:t>Project overview</a:t>
            </a:r>
            <a:endParaRPr lang="en-GB" sz="2600" b="1">
              <a:latin typeface="Arial"/>
              <a:cs typeface="Arial"/>
            </a:endParaRP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4</a:t>
            </a:fld>
            <a:endParaRPr lang="en-US"/>
          </a:p>
        </p:txBody>
      </p:sp>
      <p:pic>
        <p:nvPicPr>
          <p:cNvPr id="13" name="Picture 12">
            <a:extLst>
              <a:ext uri="{FF2B5EF4-FFF2-40B4-BE49-F238E27FC236}">
                <a16:creationId xmlns:a16="http://schemas.microsoft.com/office/drawing/2014/main" id="{E87782E6-57BB-4C87-B0FC-D22057EC8EB1}"/>
              </a:ext>
            </a:extLst>
          </p:cNvPr>
          <p:cNvPicPr>
            <a:picLocks noChangeAspect="1"/>
          </p:cNvPicPr>
          <p:nvPr/>
        </p:nvPicPr>
        <p:blipFill>
          <a:blip r:embed="rId3"/>
          <a:stretch>
            <a:fillRect/>
          </a:stretch>
        </p:blipFill>
        <p:spPr>
          <a:xfrm>
            <a:off x="8668919" y="4540737"/>
            <a:ext cx="3527114" cy="2317263"/>
          </a:xfrm>
          <a:prstGeom prst="rect">
            <a:avLst/>
          </a:prstGeom>
        </p:spPr>
      </p:pic>
      <p:sp>
        <p:nvSpPr>
          <p:cNvPr id="18" name="Rectangle 3">
            <a:extLst>
              <a:ext uri="{FF2B5EF4-FFF2-40B4-BE49-F238E27FC236}">
                <a16:creationId xmlns:a16="http://schemas.microsoft.com/office/drawing/2014/main" id="{19D33E8F-3616-49D6-A927-C454BF7A905B}"/>
              </a:ext>
            </a:extLst>
          </p:cNvPr>
          <p:cNvSpPr>
            <a:spLocks noGrp="1" noChangeArrowheads="1"/>
          </p:cNvSpPr>
          <p:nvPr>
            <p:ph sz="quarter" idx="10"/>
          </p:nvPr>
        </p:nvSpPr>
        <p:spPr bwMode="auto">
          <a:xfrm>
            <a:off x="576805" y="1364244"/>
            <a:ext cx="4432259"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nSpc>
                <a:spcPct val="150000"/>
              </a:lnSpc>
              <a:spcBef>
                <a:spcPct val="0"/>
              </a:spcBef>
              <a:spcAft>
                <a:spcPct val="0"/>
              </a:spcAft>
              <a:buNone/>
            </a:pPr>
            <a:r>
              <a:rPr lang="en-US" b="1">
                <a:latin typeface="Arial"/>
                <a:ea typeface="+mn-lt"/>
                <a:cs typeface="+mn-lt"/>
              </a:rPr>
              <a:t>Project </a:t>
            </a:r>
            <a:r>
              <a:rPr lang="en-US" b="1" err="1">
                <a:latin typeface="Arial"/>
                <a:ea typeface="+mn-lt"/>
                <a:cs typeface="+mn-lt"/>
              </a:rPr>
              <a:t>Puropose</a:t>
            </a:r>
            <a:r>
              <a:rPr lang="en-US" b="1">
                <a:latin typeface="Arial"/>
                <a:ea typeface="+mn-lt"/>
                <a:cs typeface="+mn-lt"/>
              </a:rPr>
              <a:t>: </a:t>
            </a:r>
            <a:endParaRPr lang="en-US">
              <a:latin typeface="Arial"/>
              <a:cs typeface="Arial"/>
            </a:endParaRPr>
          </a:p>
          <a:p>
            <a:pPr marL="342900" indent="-342900">
              <a:lnSpc>
                <a:spcPct val="150000"/>
              </a:lnSpc>
              <a:spcBef>
                <a:spcPct val="0"/>
              </a:spcBef>
              <a:spcAft>
                <a:spcPct val="0"/>
              </a:spcAft>
            </a:pPr>
            <a:r>
              <a:rPr lang="en-US" sz="1800">
                <a:latin typeface="Arial"/>
                <a:ea typeface="+mn-lt"/>
                <a:cs typeface="+mn-lt"/>
              </a:rPr>
              <a:t>Analyze </a:t>
            </a:r>
            <a:r>
              <a:rPr kumimoji="0" lang="en-US" sz="1800" strike="noStrike" cap="none" normalizeH="0" baseline="0">
                <a:ln>
                  <a:noFill/>
                </a:ln>
                <a:effectLst/>
                <a:latin typeface="Arial"/>
                <a:ea typeface="+mn-lt"/>
                <a:cs typeface="+mn-lt"/>
              </a:rPr>
              <a:t>the </a:t>
            </a:r>
            <a:r>
              <a:rPr lang="en-US" sz="1800" i="1" err="1">
                <a:latin typeface="Arial"/>
                <a:ea typeface="+mn-lt"/>
                <a:cs typeface="+mn-lt"/>
              </a:rPr>
              <a:t>AdventureWorks</a:t>
            </a:r>
            <a:r>
              <a:rPr lang="en-US" sz="1800">
                <a:latin typeface="Arial"/>
                <a:ea typeface="+mn-lt"/>
                <a:cs typeface="+mn-lt"/>
              </a:rPr>
              <a:t> dataset to generate business insights</a:t>
            </a:r>
          </a:p>
          <a:p>
            <a:pPr marL="342900" indent="-342900">
              <a:lnSpc>
                <a:spcPct val="150000"/>
              </a:lnSpc>
              <a:spcBef>
                <a:spcPct val="0"/>
              </a:spcBef>
              <a:spcAft>
                <a:spcPct val="0"/>
              </a:spcAft>
            </a:pPr>
            <a:r>
              <a:rPr lang="en-US" sz="1800">
                <a:latin typeface="Arial"/>
                <a:ea typeface="+mn-lt"/>
                <a:cs typeface="+mn-lt"/>
              </a:rPr>
              <a:t>Answer key questions relevant to organizational performance</a:t>
            </a:r>
          </a:p>
          <a:p>
            <a:pPr marL="342900" indent="-342900">
              <a:lnSpc>
                <a:spcPct val="150000"/>
              </a:lnSpc>
              <a:spcBef>
                <a:spcPct val="0"/>
              </a:spcBef>
              <a:spcAft>
                <a:spcPct val="0"/>
              </a:spcAft>
            </a:pPr>
            <a:r>
              <a:rPr lang="en-US" sz="1800">
                <a:latin typeface="Arial"/>
                <a:ea typeface="+mn-lt"/>
                <a:cs typeface="+mn-lt"/>
              </a:rPr>
              <a:t>Provide actionable recommendations for further analysis </a:t>
            </a:r>
            <a:endParaRPr lang="en-US" sz="1800">
              <a:latin typeface="Arial"/>
              <a:cs typeface="Arial"/>
            </a:endParaRPr>
          </a:p>
          <a:p>
            <a:pPr marL="0" indent="0">
              <a:lnSpc>
                <a:spcPct val="100000"/>
              </a:lnSpc>
              <a:spcBef>
                <a:spcPct val="0"/>
              </a:spcBef>
              <a:spcAft>
                <a:spcPct val="0"/>
              </a:spcAft>
              <a:buNone/>
            </a:pPr>
            <a:endParaRPr lang="en-US" altLang="en-US" sz="1800">
              <a:latin typeface="Arial"/>
              <a:cs typeface="Arial"/>
            </a:endParaRPr>
          </a:p>
          <a:p>
            <a:pPr marL="0" indent="0">
              <a:lnSpc>
                <a:spcPct val="100000"/>
              </a:lnSpc>
              <a:spcBef>
                <a:spcPct val="0"/>
              </a:spcBef>
              <a:spcAft>
                <a:spcPct val="0"/>
              </a:spcAft>
              <a:buNone/>
            </a:pPr>
            <a:endParaRPr lang="en-US" altLang="en-US" sz="1800">
              <a:latin typeface="Arial"/>
              <a:cs typeface="Arial"/>
            </a:endParaRPr>
          </a:p>
          <a:p>
            <a:pPr marL="0" indent="0">
              <a:lnSpc>
                <a:spcPct val="100000"/>
              </a:lnSpc>
              <a:spcBef>
                <a:spcPct val="0"/>
              </a:spcBef>
              <a:spcAft>
                <a:spcPct val="0"/>
              </a:spcAft>
              <a:buNone/>
            </a:pPr>
            <a:endParaRPr lang="en-US" altLang="en-US" sz="1800">
              <a:latin typeface="Arial"/>
              <a:cs typeface="Arial"/>
            </a:endParaRPr>
          </a:p>
        </p:txBody>
      </p:sp>
      <p:sp>
        <p:nvSpPr>
          <p:cNvPr id="7" name="TextBox 6">
            <a:extLst>
              <a:ext uri="{FF2B5EF4-FFF2-40B4-BE49-F238E27FC236}">
                <a16:creationId xmlns:a16="http://schemas.microsoft.com/office/drawing/2014/main" id="{0FDDA94B-B374-8E1E-F0EA-BEC36D86BE2B}"/>
              </a:ext>
            </a:extLst>
          </p:cNvPr>
          <p:cNvSpPr txBox="1"/>
          <p:nvPr/>
        </p:nvSpPr>
        <p:spPr>
          <a:xfrm>
            <a:off x="5282378" y="1509260"/>
            <a:ext cx="3391013" cy="2845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a:latin typeface="Arial"/>
                <a:cs typeface="Arial"/>
              </a:rPr>
              <a:t>Project Members: </a:t>
            </a:r>
            <a:endParaRPr lang="en-US" sz="2000" b="1">
              <a:latin typeface="Arial"/>
              <a:cs typeface="Arial"/>
            </a:endParaRPr>
          </a:p>
          <a:p>
            <a:pPr lvl="1">
              <a:lnSpc>
                <a:spcPct val="150000"/>
              </a:lnSpc>
            </a:pPr>
            <a:r>
              <a:rPr lang="en-GB">
                <a:latin typeface="Arial"/>
                <a:cs typeface="Arial"/>
              </a:rPr>
              <a:t>Ali M: </a:t>
            </a:r>
            <a:endParaRPr lang="en-US">
              <a:latin typeface="Arial"/>
              <a:cs typeface="Arial"/>
            </a:endParaRPr>
          </a:p>
          <a:p>
            <a:pPr lvl="1">
              <a:lnSpc>
                <a:spcPct val="150000"/>
              </a:lnSpc>
            </a:pPr>
            <a:r>
              <a:rPr lang="en-GB">
                <a:latin typeface="Arial"/>
                <a:cs typeface="Arial"/>
              </a:rPr>
              <a:t>Abdi S</a:t>
            </a:r>
            <a:endParaRPr lang="en-US">
              <a:latin typeface="Arial"/>
              <a:cs typeface="Arial"/>
            </a:endParaRPr>
          </a:p>
          <a:p>
            <a:pPr lvl="1">
              <a:lnSpc>
                <a:spcPct val="150000"/>
              </a:lnSpc>
            </a:pPr>
            <a:r>
              <a:rPr lang="en-GB">
                <a:latin typeface="Arial"/>
                <a:cs typeface="Arial"/>
              </a:rPr>
              <a:t>Ailin G</a:t>
            </a:r>
            <a:endParaRPr lang="en-US">
              <a:latin typeface="Arial"/>
              <a:cs typeface="Arial"/>
            </a:endParaRPr>
          </a:p>
          <a:p>
            <a:pPr lvl="1">
              <a:lnSpc>
                <a:spcPct val="150000"/>
              </a:lnSpc>
            </a:pPr>
            <a:r>
              <a:rPr lang="en-GB">
                <a:latin typeface="Arial"/>
                <a:cs typeface="Arial"/>
              </a:rPr>
              <a:t>Michelle W</a:t>
            </a:r>
            <a:endParaRPr lang="en-GB">
              <a:latin typeface="Tenorite"/>
              <a:cs typeface="Arial"/>
            </a:endParaRPr>
          </a:p>
          <a:p>
            <a:pPr lvl="1">
              <a:lnSpc>
                <a:spcPct val="150000"/>
              </a:lnSpc>
            </a:pPr>
            <a:r>
              <a:rPr lang="en-GB">
                <a:latin typeface="Arial"/>
                <a:cs typeface="Arial"/>
              </a:rPr>
              <a:t>Muhammod S</a:t>
            </a:r>
            <a:br>
              <a:rPr lang="en-GB">
                <a:latin typeface="Arial"/>
                <a:cs typeface="Arial"/>
              </a:rPr>
            </a:br>
            <a:r>
              <a:rPr lang="en-GB">
                <a:latin typeface="Arial"/>
                <a:cs typeface="Arial"/>
              </a:rPr>
              <a:t>Sharifa S</a:t>
            </a:r>
            <a:endParaRPr lang="en-GB"/>
          </a:p>
        </p:txBody>
      </p:sp>
      <p:sp>
        <p:nvSpPr>
          <p:cNvPr id="9" name="TextBox 8">
            <a:extLst>
              <a:ext uri="{FF2B5EF4-FFF2-40B4-BE49-F238E27FC236}">
                <a16:creationId xmlns:a16="http://schemas.microsoft.com/office/drawing/2014/main" id="{3AD5D813-2968-8481-C797-4B7ED8BC0674}"/>
              </a:ext>
            </a:extLst>
          </p:cNvPr>
          <p:cNvSpPr txBox="1"/>
          <p:nvPr/>
        </p:nvSpPr>
        <p:spPr>
          <a:xfrm>
            <a:off x="8736008" y="1367556"/>
            <a:ext cx="3385941" cy="29956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spcBef>
                <a:spcPct val="0"/>
              </a:spcBef>
              <a:spcAft>
                <a:spcPct val="0"/>
              </a:spcAft>
            </a:pPr>
            <a:r>
              <a:rPr lang="en-US" sz="2000" b="1">
                <a:latin typeface="Arial"/>
                <a:cs typeface="Arial"/>
              </a:rPr>
              <a:t>Libraries used</a:t>
            </a:r>
            <a:r>
              <a:rPr lang="en-US" sz="2000">
                <a:latin typeface="Arial"/>
                <a:cs typeface="Arial"/>
              </a:rPr>
              <a:t>: </a:t>
            </a:r>
            <a:endParaRPr lang="en-US" sz="2000"/>
          </a:p>
          <a:p>
            <a:pPr lvl="1">
              <a:lnSpc>
                <a:spcPct val="150000"/>
              </a:lnSpc>
              <a:spcBef>
                <a:spcPct val="0"/>
              </a:spcBef>
              <a:spcAft>
                <a:spcPct val="0"/>
              </a:spcAft>
            </a:pPr>
            <a:r>
              <a:rPr lang="en-US">
                <a:latin typeface="Arial"/>
                <a:cs typeface="Arial"/>
              </a:rPr>
              <a:t>Matplotlib</a:t>
            </a:r>
          </a:p>
          <a:p>
            <a:pPr lvl="1">
              <a:lnSpc>
                <a:spcPct val="150000"/>
              </a:lnSpc>
              <a:spcBef>
                <a:spcPct val="0"/>
              </a:spcBef>
              <a:spcAft>
                <a:spcPct val="0"/>
              </a:spcAft>
            </a:pPr>
            <a:r>
              <a:rPr lang="en-US">
                <a:latin typeface="Arial"/>
                <a:cs typeface="Arial"/>
              </a:rPr>
              <a:t>Pandas</a:t>
            </a:r>
          </a:p>
          <a:p>
            <a:pPr lvl="1">
              <a:lnSpc>
                <a:spcPct val="150000"/>
              </a:lnSpc>
              <a:spcBef>
                <a:spcPct val="0"/>
              </a:spcBef>
              <a:spcAft>
                <a:spcPct val="0"/>
              </a:spcAft>
            </a:pPr>
            <a:r>
              <a:rPr lang="en-US">
                <a:latin typeface="Arial"/>
                <a:cs typeface="Arial"/>
              </a:rPr>
              <a:t>Seaborn</a:t>
            </a:r>
          </a:p>
          <a:p>
            <a:pPr lvl="1">
              <a:lnSpc>
                <a:spcPct val="150000"/>
              </a:lnSpc>
              <a:spcBef>
                <a:spcPct val="0"/>
              </a:spcBef>
              <a:spcAft>
                <a:spcPct val="0"/>
              </a:spcAft>
            </a:pPr>
            <a:r>
              <a:rPr lang="en-US" err="1">
                <a:latin typeface="Arial"/>
                <a:cs typeface="Arial"/>
              </a:rPr>
              <a:t>Statsmodel</a:t>
            </a:r>
            <a:endParaRPr lang="en-US">
              <a:latin typeface="Arial"/>
              <a:cs typeface="Arial"/>
            </a:endParaRPr>
          </a:p>
          <a:p>
            <a:pPr lvl="1">
              <a:lnSpc>
                <a:spcPct val="150000"/>
              </a:lnSpc>
              <a:spcBef>
                <a:spcPct val="0"/>
              </a:spcBef>
              <a:spcAft>
                <a:spcPct val="0"/>
              </a:spcAft>
            </a:pPr>
            <a:r>
              <a:rPr lang="en-US" err="1">
                <a:latin typeface="Arial"/>
                <a:cs typeface="Arial"/>
              </a:rPr>
              <a:t>Pyodbc</a:t>
            </a:r>
            <a:endParaRPr lang="en-US">
              <a:latin typeface="Arial"/>
              <a:cs typeface="Arial"/>
            </a:endParaRPr>
          </a:p>
          <a:p>
            <a:pPr lvl="1" algn="l">
              <a:lnSpc>
                <a:spcPct val="150000"/>
              </a:lnSpc>
              <a:spcBef>
                <a:spcPct val="0"/>
              </a:spcBef>
              <a:spcAft>
                <a:spcPct val="0"/>
              </a:spcAft>
            </a:pPr>
            <a:r>
              <a:rPr lang="en-US" err="1">
                <a:latin typeface="Arial"/>
                <a:cs typeface="Arial"/>
              </a:rPr>
              <a:t>SQLAlchemy</a:t>
            </a:r>
            <a:r>
              <a:rPr lang="en-GB">
                <a:latin typeface="Arial"/>
                <a:cs typeface="Arial"/>
              </a:rPr>
              <a:t>2</a:t>
            </a:r>
            <a:endParaRPr lang="en-GB" err="1">
              <a:latin typeface="Arial"/>
              <a:cs typeface="Arial"/>
            </a:endParaRPr>
          </a:p>
        </p:txBody>
      </p:sp>
    </p:spTree>
    <p:extLst>
      <p:ext uri="{BB962C8B-B14F-4D97-AF65-F5344CB8AC3E}">
        <p14:creationId xmlns:p14="http://schemas.microsoft.com/office/powerpoint/2010/main" val="3238001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F48E-396B-AAEB-4DB6-3E1668E86F3A}"/>
              </a:ext>
            </a:extLst>
          </p:cNvPr>
          <p:cNvSpPr>
            <a:spLocks noGrp="1"/>
          </p:cNvSpPr>
          <p:nvPr>
            <p:ph type="title"/>
          </p:nvPr>
        </p:nvSpPr>
        <p:spPr>
          <a:xfrm>
            <a:off x="563992" y="266029"/>
            <a:ext cx="9666588" cy="1212658"/>
          </a:xfrm>
        </p:spPr>
        <p:txBody>
          <a:bodyPr>
            <a:normAutofit/>
          </a:bodyPr>
          <a:lstStyle/>
          <a:p>
            <a:r>
              <a:rPr lang="en-US" sz="2600" b="1">
                <a:latin typeface="Arial"/>
                <a:ea typeface="+mj-lt"/>
                <a:cs typeface="+mj-lt"/>
              </a:rPr>
              <a:t>What are the sales in the best performing country?</a:t>
            </a:r>
            <a:endParaRPr lang="en-US" sz="2600" b="1">
              <a:latin typeface="Arial"/>
            </a:endParaRPr>
          </a:p>
        </p:txBody>
      </p:sp>
      <p:sp>
        <p:nvSpPr>
          <p:cNvPr id="5" name="Slide Number Placeholder 4">
            <a:extLst>
              <a:ext uri="{FF2B5EF4-FFF2-40B4-BE49-F238E27FC236}">
                <a16:creationId xmlns:a16="http://schemas.microsoft.com/office/drawing/2014/main" id="{CAFEB485-9919-5433-18E3-7054B1E5DF4F}"/>
              </a:ext>
            </a:extLst>
          </p:cNvPr>
          <p:cNvSpPr>
            <a:spLocks noGrp="1"/>
          </p:cNvSpPr>
          <p:nvPr>
            <p:ph type="sldNum" sz="quarter" idx="4"/>
          </p:nvPr>
        </p:nvSpPr>
        <p:spPr/>
        <p:txBody>
          <a:bodyPr/>
          <a:lstStyle/>
          <a:p>
            <a:fld id="{B5CEABB6-07DC-46E8-9B57-56EC44A396E5}" type="slidenum">
              <a:rPr lang="en-US" smtClean="0"/>
              <a:pPr/>
              <a:t>5</a:t>
            </a:fld>
            <a:endParaRPr lang="en-US"/>
          </a:p>
        </p:txBody>
      </p:sp>
      <p:sp>
        <p:nvSpPr>
          <p:cNvPr id="45" name="Content Placeholder 44">
            <a:extLst>
              <a:ext uri="{FF2B5EF4-FFF2-40B4-BE49-F238E27FC236}">
                <a16:creationId xmlns:a16="http://schemas.microsoft.com/office/drawing/2014/main" id="{7C39DBF3-0ADF-2747-F8BD-A051B18339FA}"/>
              </a:ext>
            </a:extLst>
          </p:cNvPr>
          <p:cNvSpPr>
            <a:spLocks noGrp="1"/>
          </p:cNvSpPr>
          <p:nvPr>
            <p:ph sz="quarter" idx="11"/>
          </p:nvPr>
        </p:nvSpPr>
        <p:spPr>
          <a:xfrm>
            <a:off x="7680349" y="1959434"/>
            <a:ext cx="3813767" cy="1245519"/>
          </a:xfrm>
        </p:spPr>
        <p:txBody>
          <a:bodyPr vert="horz" lIns="91440" tIns="45720" rIns="91440" bIns="45720" rtlCol="0" anchor="t">
            <a:normAutofit/>
          </a:bodyPr>
          <a:lstStyle/>
          <a:p>
            <a:r>
              <a:rPr lang="en-US">
                <a:ea typeface="+mn-lt"/>
                <a:cs typeface="+mn-lt"/>
              </a:rPr>
              <a:t>The chart shows total sales by country, with the USA leading at </a:t>
            </a:r>
            <a:r>
              <a:rPr lang="en-US">
                <a:solidFill>
                  <a:srgbClr val="FF0000"/>
                </a:solidFill>
                <a:ea typeface="+mn-lt"/>
                <a:cs typeface="+mn-lt"/>
              </a:rPr>
              <a:t>$26,411,060,</a:t>
            </a:r>
            <a:r>
              <a:rPr lang="en-US">
                <a:ea typeface="+mn-lt"/>
                <a:cs typeface="+mn-lt"/>
              </a:rPr>
              <a:t> followed by Canada, Australia, and Uk</a:t>
            </a:r>
            <a:endParaRPr lang="en-US"/>
          </a:p>
        </p:txBody>
      </p:sp>
      <p:pic>
        <p:nvPicPr>
          <p:cNvPr id="10" name="Content Placeholder 9" descr="A graph of sales by country&#10;&#10;Description automatically generated">
            <a:extLst>
              <a:ext uri="{FF2B5EF4-FFF2-40B4-BE49-F238E27FC236}">
                <a16:creationId xmlns:a16="http://schemas.microsoft.com/office/drawing/2014/main" id="{D9D349AC-A1D2-5195-23DC-16ECD1F8B200}"/>
              </a:ext>
            </a:extLst>
          </p:cNvPr>
          <p:cNvPicPr>
            <a:picLocks noGrp="1" noChangeAspect="1"/>
          </p:cNvPicPr>
          <p:nvPr>
            <p:ph sz="quarter" idx="10"/>
          </p:nvPr>
        </p:nvPicPr>
        <p:blipFill>
          <a:blip r:embed="rId2"/>
          <a:stretch>
            <a:fillRect/>
          </a:stretch>
        </p:blipFill>
        <p:spPr>
          <a:xfrm>
            <a:off x="560741" y="1491936"/>
            <a:ext cx="6647987" cy="4752008"/>
          </a:xfrm>
        </p:spPr>
      </p:pic>
    </p:spTree>
    <p:extLst>
      <p:ext uri="{BB962C8B-B14F-4D97-AF65-F5344CB8AC3E}">
        <p14:creationId xmlns:p14="http://schemas.microsoft.com/office/powerpoint/2010/main" val="9774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914399" y="5691"/>
            <a:ext cx="9413311" cy="1650477"/>
          </a:xfrm>
        </p:spPr>
        <p:txBody>
          <a:bodyPr anchor="ctr">
            <a:normAutofit/>
          </a:bodyPr>
          <a:lstStyle/>
          <a:p>
            <a:r>
              <a:rPr lang="en-GB" sz="2600" b="1" u="none" strike="noStrike">
                <a:effectLst/>
                <a:latin typeface="Arial"/>
                <a:cs typeface="Arial"/>
              </a:rPr>
              <a:t>What are the regional sales in the best performing country?</a:t>
            </a:r>
            <a:br>
              <a:rPr lang="en-GB" b="1" u="none" strike="noStrike">
                <a:effectLst/>
              </a:rPr>
            </a:br>
            <a:r>
              <a:rPr lang="en-US"/>
              <a:t> </a:t>
            </a: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nchor="ctr">
            <a:normAutofit/>
          </a:bodyPr>
          <a:lstStyle/>
          <a:p>
            <a:pPr>
              <a:spcAft>
                <a:spcPts val="600"/>
              </a:spcAft>
            </a:pPr>
            <a:fld id="{B5CEABB6-07DC-46E8-9B57-56EC44A396E5}" type="slidenum">
              <a:rPr lang="en-US" smtClean="0"/>
              <a:pPr>
                <a:spcAft>
                  <a:spcPts val="600"/>
                </a:spcAft>
              </a:pPr>
              <a:t>6</a:t>
            </a:fld>
            <a:endParaRPr lang="en-US"/>
          </a:p>
        </p:txBody>
      </p:sp>
      <p:pic>
        <p:nvPicPr>
          <p:cNvPr id="3" name="Picture 2" descr="A graph with green bars&#10;&#10;Description automatically generated">
            <a:extLst>
              <a:ext uri="{FF2B5EF4-FFF2-40B4-BE49-F238E27FC236}">
                <a16:creationId xmlns:a16="http://schemas.microsoft.com/office/drawing/2014/main" id="{11A4B112-9D19-73CB-4EC5-D99CEE771BBD}"/>
              </a:ext>
            </a:extLst>
          </p:cNvPr>
          <p:cNvPicPr>
            <a:picLocks noChangeAspect="1"/>
          </p:cNvPicPr>
          <p:nvPr/>
        </p:nvPicPr>
        <p:blipFill>
          <a:blip r:embed="rId3"/>
          <a:srcRect l="413" t="-26" r="-276" b="26"/>
          <a:stretch/>
        </p:blipFill>
        <p:spPr>
          <a:xfrm>
            <a:off x="352450" y="1348268"/>
            <a:ext cx="8391340" cy="5055579"/>
          </a:xfrm>
          <a:prstGeom prst="rect">
            <a:avLst/>
          </a:prstGeom>
          <a:noFill/>
        </p:spPr>
      </p:pic>
    </p:spTree>
    <p:extLst>
      <p:ext uri="{BB962C8B-B14F-4D97-AF65-F5344CB8AC3E}">
        <p14:creationId xmlns:p14="http://schemas.microsoft.com/office/powerpoint/2010/main" val="412000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611687" y="166796"/>
            <a:ext cx="9277612" cy="1650477"/>
          </a:xfrm>
        </p:spPr>
        <p:txBody>
          <a:bodyPr>
            <a:normAutofit/>
          </a:bodyPr>
          <a:lstStyle/>
          <a:p>
            <a:r>
              <a:rPr lang="en-GB" sz="2600" b="1" u="none" strike="noStrike">
                <a:effectLst/>
                <a:latin typeface="Arial"/>
                <a:ea typeface="Arial" panose="020B0604020202020204" pitchFamily="34" charset="0"/>
                <a:cs typeface="Arial"/>
              </a:rPr>
              <a:t>What is the relationship between annual leave taken and bonus?</a:t>
            </a:r>
            <a:endParaRPr lang="en-US" sz="2600" b="1">
              <a:latin typeface="Arial"/>
              <a:cs typeface="Arial"/>
            </a:endParaRPr>
          </a:p>
        </p:txBody>
      </p:sp>
      <p:pic>
        <p:nvPicPr>
          <p:cNvPr id="6" name="Content Placeholder 5" descr="A graph with a red line and blue dots&#10;&#10;Description automatically generated">
            <a:extLst>
              <a:ext uri="{FF2B5EF4-FFF2-40B4-BE49-F238E27FC236}">
                <a16:creationId xmlns:a16="http://schemas.microsoft.com/office/drawing/2014/main" id="{E18CB53B-7EC2-5F83-E7AA-C6CFF93B8145}"/>
              </a:ext>
            </a:extLst>
          </p:cNvPr>
          <p:cNvPicPr>
            <a:picLocks noGrp="1" noChangeAspect="1"/>
          </p:cNvPicPr>
          <p:nvPr>
            <p:ph sz="quarter" idx="10"/>
          </p:nvPr>
        </p:nvPicPr>
        <p:blipFill>
          <a:blip r:embed="rId3"/>
          <a:stretch>
            <a:fillRect/>
          </a:stretch>
        </p:blipFill>
        <p:spPr>
          <a:xfrm>
            <a:off x="411191" y="1713408"/>
            <a:ext cx="6186030" cy="3742696"/>
          </a:xfrm>
        </p:spPr>
      </p:pic>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7</a:t>
            </a:fld>
            <a:endParaRPr lang="en-US"/>
          </a:p>
        </p:txBody>
      </p:sp>
      <p:sp>
        <p:nvSpPr>
          <p:cNvPr id="11" name="TextBox 10">
            <a:extLst>
              <a:ext uri="{FF2B5EF4-FFF2-40B4-BE49-F238E27FC236}">
                <a16:creationId xmlns:a16="http://schemas.microsoft.com/office/drawing/2014/main" id="{984EFD8F-D7FD-FF09-3439-ACF50B79472E}"/>
              </a:ext>
            </a:extLst>
          </p:cNvPr>
          <p:cNvSpPr txBox="1"/>
          <p:nvPr/>
        </p:nvSpPr>
        <p:spPr>
          <a:xfrm>
            <a:off x="6593457" y="2510287"/>
            <a:ext cx="560429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a:t>Examines the relationship between </a:t>
            </a:r>
            <a:r>
              <a:rPr lang="en-US" b="1"/>
              <a:t>vacation hours</a:t>
            </a:r>
            <a:r>
              <a:rPr lang="en-US"/>
              <a:t>      and </a:t>
            </a:r>
            <a:r>
              <a:rPr lang="en-US" b="1"/>
              <a:t>commission percentage</a:t>
            </a:r>
            <a:endParaRPr lang="en-US"/>
          </a:p>
          <a:p>
            <a:pPr>
              <a:buFont typeface=""/>
              <a:buChar char="•"/>
            </a:pPr>
            <a:endParaRPr lang="en-US" b="1"/>
          </a:p>
          <a:p>
            <a:pPr>
              <a:buFont typeface=""/>
              <a:buChar char="•"/>
            </a:pPr>
            <a:r>
              <a:rPr lang="en-US" b="1"/>
              <a:t>Commission percentage</a:t>
            </a:r>
            <a:r>
              <a:rPr lang="en-US"/>
              <a:t>: Earnings based on sales</a:t>
            </a:r>
          </a:p>
          <a:p>
            <a:pPr>
              <a:buFont typeface=""/>
              <a:buChar char="•"/>
            </a:pPr>
            <a:endParaRPr lang="en-US"/>
          </a:p>
          <a:p>
            <a:pPr>
              <a:buFont typeface=""/>
              <a:buChar char="•"/>
            </a:pPr>
            <a:r>
              <a:rPr lang="en-US" b="1"/>
              <a:t>Vacation hours</a:t>
            </a:r>
            <a:r>
              <a:rPr lang="en-US"/>
              <a:t>: Time off taken by employees</a:t>
            </a:r>
          </a:p>
        </p:txBody>
      </p:sp>
    </p:spTree>
    <p:extLst>
      <p:ext uri="{BB962C8B-B14F-4D97-AF65-F5344CB8AC3E}">
        <p14:creationId xmlns:p14="http://schemas.microsoft.com/office/powerpoint/2010/main" val="1137104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308974" y="354687"/>
            <a:ext cx="9830845" cy="1629601"/>
          </a:xfrm>
        </p:spPr>
        <p:txBody>
          <a:bodyPr>
            <a:normAutofit/>
          </a:bodyPr>
          <a:lstStyle/>
          <a:p>
            <a:r>
              <a:rPr lang="en-GB" sz="2600" b="1" u="none" strike="noStrike">
                <a:effectLst/>
                <a:latin typeface="Arial"/>
                <a:ea typeface="Arial" panose="020B0604020202020204" pitchFamily="34" charset="0"/>
                <a:cs typeface="Arial"/>
              </a:rPr>
              <a:t>What is the relationship between annual leave taken and bonus?</a:t>
            </a:r>
            <a:endParaRPr lang="en-US" sz="2600" b="1">
              <a:latin typeface="Arial"/>
              <a:cs typeface="Arial"/>
            </a:endParaRP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8</a:t>
            </a:fld>
            <a:endParaRPr lang="en-US"/>
          </a:p>
        </p:txBody>
      </p:sp>
      <p:sp>
        <p:nvSpPr>
          <p:cNvPr id="10" name="Content Placeholder 9">
            <a:extLst>
              <a:ext uri="{FF2B5EF4-FFF2-40B4-BE49-F238E27FC236}">
                <a16:creationId xmlns:a16="http://schemas.microsoft.com/office/drawing/2014/main" id="{5C84E994-1DD0-D0F8-87EB-A64D7B0E5E3F}"/>
              </a:ext>
            </a:extLst>
          </p:cNvPr>
          <p:cNvSpPr>
            <a:spLocks noGrp="1"/>
          </p:cNvSpPr>
          <p:nvPr>
            <p:ph sz="quarter" idx="11"/>
          </p:nvPr>
        </p:nvSpPr>
        <p:spPr/>
        <p:txBody>
          <a:bodyPr vert="horz" lIns="91440" tIns="45720" rIns="91440" bIns="45720" rtlCol="0" anchor="t">
            <a:normAutofit/>
          </a:bodyPr>
          <a:lstStyle/>
          <a:p>
            <a:endParaRPr lang="en-US"/>
          </a:p>
          <a:p>
            <a:endParaRPr lang="en-US"/>
          </a:p>
        </p:txBody>
      </p:sp>
      <p:sp>
        <p:nvSpPr>
          <p:cNvPr id="11" name="TextBox 10">
            <a:extLst>
              <a:ext uri="{FF2B5EF4-FFF2-40B4-BE49-F238E27FC236}">
                <a16:creationId xmlns:a16="http://schemas.microsoft.com/office/drawing/2014/main" id="{984EFD8F-D7FD-FF09-3439-ACF50B79472E}"/>
              </a:ext>
            </a:extLst>
          </p:cNvPr>
          <p:cNvSpPr txBox="1"/>
          <p:nvPr/>
        </p:nvSpPr>
        <p:spPr>
          <a:xfrm>
            <a:off x="6420929" y="1978325"/>
            <a:ext cx="5776819"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GB" b="1">
                <a:latin typeface="Arial"/>
                <a:ea typeface="+mn-lt"/>
                <a:cs typeface="Arial"/>
              </a:rPr>
              <a:t>Correlation Between Annual Leave (Vacation Hours) and Bonus</a:t>
            </a:r>
            <a:r>
              <a:rPr lang="en-GB">
                <a:latin typeface="Arial"/>
                <a:ea typeface="+mn-lt"/>
                <a:cs typeface="Arial"/>
              </a:rPr>
              <a:t>: </a:t>
            </a:r>
            <a:endParaRPr lang="en-US">
              <a:latin typeface="Arial"/>
              <a:ea typeface="+mn-lt"/>
              <a:cs typeface="Arial"/>
            </a:endParaRPr>
          </a:p>
          <a:p>
            <a:r>
              <a:rPr lang="en-GB">
                <a:latin typeface="Arial"/>
                <a:ea typeface="+mn-lt"/>
                <a:cs typeface="Arial"/>
              </a:rPr>
              <a:t>There is a moderate positive correlation (0.82) between vacation hours and bonus percentages. This suggests that employees with more vacation hours tend to receive higher bonuses.</a:t>
            </a:r>
            <a:endParaRPr lang="en-US">
              <a:latin typeface="Arial"/>
              <a:ea typeface="+mn-lt"/>
              <a:cs typeface="Arial"/>
            </a:endParaRPr>
          </a:p>
          <a:p>
            <a:endParaRPr lang="en-US">
              <a:latin typeface="Arial"/>
              <a:ea typeface="+mn-lt"/>
              <a:cs typeface="+mn-lt"/>
            </a:endParaRPr>
          </a:p>
          <a:p>
            <a:pPr>
              <a:buFont typeface="Arial"/>
              <a:buChar char="•"/>
            </a:pPr>
            <a:r>
              <a:rPr lang="en-US" b="1">
                <a:latin typeface="Arial"/>
                <a:ea typeface="+mn-lt"/>
                <a:cs typeface="+mn-lt"/>
              </a:rPr>
              <a:t>Relationship is not statistically significant</a:t>
            </a:r>
            <a:endParaRPr lang="en-US">
              <a:latin typeface="Arial"/>
              <a:cs typeface="Arial"/>
            </a:endParaRPr>
          </a:p>
          <a:p>
            <a:endParaRPr lang="en-US" b="1">
              <a:latin typeface="Arial"/>
              <a:ea typeface="+mn-lt"/>
              <a:cs typeface="+mn-lt"/>
            </a:endParaRPr>
          </a:p>
          <a:p>
            <a:pPr>
              <a:buFont typeface="Arial"/>
              <a:buChar char="•"/>
            </a:pPr>
            <a:r>
              <a:rPr lang="en-US" b="1">
                <a:latin typeface="Arial"/>
                <a:ea typeface="+mn-lt"/>
                <a:cs typeface="+mn-lt"/>
              </a:rPr>
              <a:t>Slight positive effect</a:t>
            </a:r>
            <a:r>
              <a:rPr lang="en-US">
                <a:latin typeface="Arial"/>
                <a:ea typeface="+mn-lt"/>
                <a:cs typeface="+mn-lt"/>
              </a:rPr>
              <a:t>: Each additional vacation hour may slightly increase commission, but the effect is minimal</a:t>
            </a:r>
            <a:endParaRPr lang="en-US">
              <a:latin typeface="Arial"/>
            </a:endParaRPr>
          </a:p>
          <a:p>
            <a:pPr>
              <a:buFont typeface=""/>
              <a:buChar char="•"/>
            </a:pPr>
            <a:endParaRPr lang="en-US" b="1"/>
          </a:p>
        </p:txBody>
      </p:sp>
      <p:pic>
        <p:nvPicPr>
          <p:cNvPr id="13" name="Content Placeholder 12" descr="A graph of a line and a red line&#10;&#10;Description automatically generated">
            <a:extLst>
              <a:ext uri="{FF2B5EF4-FFF2-40B4-BE49-F238E27FC236}">
                <a16:creationId xmlns:a16="http://schemas.microsoft.com/office/drawing/2014/main" id="{E5C0DAFC-9351-A01A-41D1-038CCCF3A2C8}"/>
              </a:ext>
            </a:extLst>
          </p:cNvPr>
          <p:cNvPicPr>
            <a:picLocks noGrp="1" noChangeAspect="1"/>
          </p:cNvPicPr>
          <p:nvPr>
            <p:ph sz="quarter" idx="10"/>
          </p:nvPr>
        </p:nvPicPr>
        <p:blipFill>
          <a:blip r:embed="rId3"/>
          <a:stretch>
            <a:fillRect/>
          </a:stretch>
        </p:blipFill>
        <p:spPr>
          <a:xfrm>
            <a:off x="310550" y="1853917"/>
            <a:ext cx="5984746" cy="3537506"/>
          </a:xfrm>
        </p:spPr>
      </p:pic>
    </p:spTree>
    <p:extLst>
      <p:ext uri="{BB962C8B-B14F-4D97-AF65-F5344CB8AC3E}">
        <p14:creationId xmlns:p14="http://schemas.microsoft.com/office/powerpoint/2010/main" val="1518068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145919"/>
            <a:ext cx="9423749" cy="1629601"/>
          </a:xfrm>
        </p:spPr>
        <p:txBody>
          <a:bodyPr>
            <a:normAutofit/>
          </a:bodyPr>
          <a:lstStyle/>
          <a:p>
            <a:r>
              <a:rPr lang="en-GB" sz="2600" b="1" u="none" strike="noStrike">
                <a:effectLst/>
                <a:latin typeface="Arial"/>
                <a:ea typeface="Arial" panose="020B0604020202020204" pitchFamily="34" charset="0"/>
                <a:cs typeface="Arial"/>
              </a:rPr>
              <a:t>What is the relationship between annual leave taken and bonus?</a:t>
            </a:r>
            <a:endParaRPr lang="en-US" sz="2600" b="1">
              <a:latin typeface="Arial"/>
              <a:cs typeface="Arial"/>
            </a:endParaRP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9</a:t>
            </a:fld>
            <a:endParaRPr lang="en-US"/>
          </a:p>
        </p:txBody>
      </p:sp>
      <p:sp>
        <p:nvSpPr>
          <p:cNvPr id="10" name="Content Placeholder 9">
            <a:extLst>
              <a:ext uri="{FF2B5EF4-FFF2-40B4-BE49-F238E27FC236}">
                <a16:creationId xmlns:a16="http://schemas.microsoft.com/office/drawing/2014/main" id="{5C84E994-1DD0-D0F8-87EB-A64D7B0E5E3F}"/>
              </a:ext>
            </a:extLst>
          </p:cNvPr>
          <p:cNvSpPr>
            <a:spLocks noGrp="1"/>
          </p:cNvSpPr>
          <p:nvPr>
            <p:ph sz="quarter" idx="11"/>
          </p:nvPr>
        </p:nvSpPr>
        <p:spPr/>
        <p:txBody>
          <a:bodyPr vert="horz" lIns="91440" tIns="45720" rIns="91440" bIns="45720" rtlCol="0" anchor="t">
            <a:normAutofit/>
          </a:bodyPr>
          <a:lstStyle/>
          <a:p>
            <a:endParaRPr lang="en-US"/>
          </a:p>
          <a:p>
            <a:endParaRPr lang="en-US"/>
          </a:p>
        </p:txBody>
      </p:sp>
      <p:sp>
        <p:nvSpPr>
          <p:cNvPr id="11" name="TextBox 10">
            <a:extLst>
              <a:ext uri="{FF2B5EF4-FFF2-40B4-BE49-F238E27FC236}">
                <a16:creationId xmlns:a16="http://schemas.microsoft.com/office/drawing/2014/main" id="{984EFD8F-D7FD-FF09-3439-ACF50B79472E}"/>
              </a:ext>
            </a:extLst>
          </p:cNvPr>
          <p:cNvSpPr txBox="1"/>
          <p:nvPr/>
        </p:nvSpPr>
        <p:spPr>
          <a:xfrm>
            <a:off x="6593457" y="2510287"/>
            <a:ext cx="560429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a:latin typeface="Arial"/>
                <a:ea typeface="+mn-lt"/>
                <a:cs typeface="+mn-lt"/>
              </a:rPr>
              <a:t>The company’s leave and bonus policies show a relationship between higher vacation leave and increased bonuses.</a:t>
            </a:r>
            <a:endParaRPr lang="en-US">
              <a:latin typeface="Arial"/>
              <a:cs typeface="Arial"/>
            </a:endParaRPr>
          </a:p>
          <a:p>
            <a:endParaRPr lang="en-US">
              <a:latin typeface="Arial"/>
              <a:ea typeface="+mn-lt"/>
              <a:cs typeface="+mn-lt"/>
            </a:endParaRPr>
          </a:p>
          <a:p>
            <a:pPr>
              <a:buFont typeface="Arial"/>
              <a:buChar char="•"/>
            </a:pPr>
            <a:r>
              <a:rPr lang="en-US">
                <a:latin typeface="Arial"/>
                <a:ea typeface="+mn-lt"/>
                <a:cs typeface="+mn-lt"/>
              </a:rPr>
              <a:t>Further analysis on organizational levels and employee tenure could provide more specific insights.</a:t>
            </a:r>
            <a:endParaRPr lang="en-US">
              <a:latin typeface="Arial"/>
            </a:endParaRPr>
          </a:p>
          <a:p>
            <a:pPr>
              <a:buFont typeface=""/>
              <a:buChar char="•"/>
            </a:pPr>
            <a:endParaRPr lang="en-US" b="1"/>
          </a:p>
        </p:txBody>
      </p:sp>
      <p:pic>
        <p:nvPicPr>
          <p:cNvPr id="7" name="Content Placeholder 6" descr="A line graph with numbers and points&#10;&#10;Description automatically generated">
            <a:extLst>
              <a:ext uri="{FF2B5EF4-FFF2-40B4-BE49-F238E27FC236}">
                <a16:creationId xmlns:a16="http://schemas.microsoft.com/office/drawing/2014/main" id="{297C5487-8486-7F87-A560-923B102507FC}"/>
              </a:ext>
            </a:extLst>
          </p:cNvPr>
          <p:cNvPicPr>
            <a:picLocks noGrp="1" noChangeAspect="1"/>
          </p:cNvPicPr>
          <p:nvPr>
            <p:ph sz="quarter" idx="10"/>
          </p:nvPr>
        </p:nvPicPr>
        <p:blipFill>
          <a:blip r:embed="rId3"/>
          <a:stretch>
            <a:fillRect/>
          </a:stretch>
        </p:blipFill>
        <p:spPr>
          <a:xfrm>
            <a:off x="910698" y="1769367"/>
            <a:ext cx="5246890" cy="4250387"/>
          </a:xfrm>
        </p:spPr>
      </p:pic>
    </p:spTree>
    <p:extLst>
      <p:ext uri="{BB962C8B-B14F-4D97-AF65-F5344CB8AC3E}">
        <p14:creationId xmlns:p14="http://schemas.microsoft.com/office/powerpoint/2010/main" val="4062638726"/>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CDDD1B4880E224A8CB7E030CB26D5A2" ma:contentTypeVersion="4" ma:contentTypeDescription="Create a new document." ma:contentTypeScope="" ma:versionID="debe45bd86b12b29ef1297b7ecef9299">
  <xsd:schema xmlns:xsd="http://www.w3.org/2001/XMLSchema" xmlns:xs="http://www.w3.org/2001/XMLSchema" xmlns:p="http://schemas.microsoft.com/office/2006/metadata/properties" xmlns:ns2="afc430e5-4cc9-4bf7-9494-ac0ef6da93fd" targetNamespace="http://schemas.microsoft.com/office/2006/metadata/properties" ma:root="true" ma:fieldsID="eb49f845132cdaf5a026e18bc8863e84" ns2:_="">
    <xsd:import namespace="afc430e5-4cc9-4bf7-9494-ac0ef6da93f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c430e5-4cc9-4bf7-9494-ac0ef6da93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045227-5724-4DBF-9712-031B1BFB2C3C}">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B7B39BD0-040C-43BE-B0E4-512B09E8003F}">
  <ds:schemaRefs>
    <ds:schemaRef ds:uri="http://schemas.microsoft.com/sharepoint/v3/contenttype/forms"/>
  </ds:schemaRefs>
</ds:datastoreItem>
</file>

<file path=customXml/itemProps3.xml><?xml version="1.0" encoding="utf-8"?>
<ds:datastoreItem xmlns:ds="http://schemas.openxmlformats.org/officeDocument/2006/customXml" ds:itemID="{5D7B359F-034F-4ACF-B2E2-B73C62C8C8AB}">
  <ds:schemaRefs>
    <ds:schemaRef ds:uri="afc430e5-4cc9-4bf7-9494-ac0ef6da93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sales pitch</Template>
  <TotalTime>0</TotalTime>
  <Words>1411</Words>
  <Application>Microsoft Office PowerPoint</Application>
  <PresentationFormat>Widescreen</PresentationFormat>
  <Paragraphs>217</Paragraphs>
  <Slides>22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Courier New</vt:lpstr>
      <vt:lpstr>Tenorite</vt:lpstr>
      <vt:lpstr>Custom</vt:lpstr>
      <vt:lpstr>PowerPoint Presentation</vt:lpstr>
      <vt:lpstr>Content</vt:lpstr>
      <vt:lpstr>PowerPoint Presentation</vt:lpstr>
      <vt:lpstr>Project overview</vt:lpstr>
      <vt:lpstr>What are the sales in the best performing country?</vt:lpstr>
      <vt:lpstr>What are the regional sales in the best performing country?  </vt:lpstr>
      <vt:lpstr>What is the relationship between annual leave taken and bonus?</vt:lpstr>
      <vt:lpstr>What is the relationship between annual leave taken and bonus?</vt:lpstr>
      <vt:lpstr>What is the relationship between annual leave taken and bonus?</vt:lpstr>
      <vt:lpstr>What is the relationship between Country and Revenue?</vt:lpstr>
      <vt:lpstr>What is the relationship between Country and Revenue?</vt:lpstr>
      <vt:lpstr>What is the relationship between Country and Revenue?</vt:lpstr>
      <vt:lpstr>What is the relationship between sick leave and Job Title (PersonType)?</vt:lpstr>
      <vt:lpstr>What is the relationship between sick leave and Job Title (PersonType)? </vt:lpstr>
      <vt:lpstr>What is the relationship between sick leave and Job Title (PersonType)?  </vt:lpstr>
      <vt:lpstr>What is the relationship between store trading duration and revenue? </vt:lpstr>
      <vt:lpstr>What is the relationship between store trading duration and revenue? </vt:lpstr>
      <vt:lpstr>What is the relationship between the size of the stores, number of employees and revenue?</vt:lpstr>
      <vt:lpstr>What is the relationship between the size of the stores, number of employees and revenue?</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Pui Ka Wong</dc:creator>
  <cp:lastModifiedBy>Pui Ka Michelle W (DA-NAT4)</cp:lastModifiedBy>
  <cp:revision>3</cp:revision>
  <dcterms:created xsi:type="dcterms:W3CDTF">2024-12-03T13:48:40Z</dcterms:created>
  <dcterms:modified xsi:type="dcterms:W3CDTF">2024-12-17T15:27:40Z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0x0101000CDDD1B4880E224A8CB7E030CB26D5A2</vt:lpwstr>
  </property>
</Properties>
</file>